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8" r:id="rId9"/>
    <p:sldId id="260" r:id="rId10"/>
    <p:sldId id="261" r:id="rId11"/>
    <p:sldId id="262" r:id="rId12"/>
    <p:sldId id="263" r:id="rId13"/>
    <p:sldId id="270" r:id="rId1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2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3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0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Выявление насилия в отношении детей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533654" y="5738649"/>
            <a:ext cx="7477601" cy="23398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4490799" y="147947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Последствия насилия в отношении детей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201472"/>
            <a:ext cx="4542115" cy="2018586"/>
          </a:xfrm>
          <a:prstGeom prst="roundRect">
            <a:avLst>
              <a:gd name="adj" fmla="val 4953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3437453"/>
            <a:ext cx="3901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Психологические проблемы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6781" y="3917871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Повышенные уровни тревоги, депрессии и посттравматического стрессового расстройства.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3201472"/>
            <a:ext cx="4542115" cy="2018586"/>
          </a:xfrm>
          <a:prstGeom prst="roundRect">
            <a:avLst>
              <a:gd name="adj" fmla="val 4953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91067" y="3437453"/>
            <a:ext cx="3215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Социальные проблемы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91067" y="3917871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Затруднения в учебе, проблемы взаимодействия с другими детьми, низкая самооценка.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490799" y="5442228"/>
            <a:ext cx="9306401" cy="1307783"/>
          </a:xfrm>
          <a:prstGeom prst="roundRect">
            <a:avLst>
              <a:gd name="adj" fmla="val 7646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6781" y="5678210"/>
            <a:ext cx="4716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Здоровье и физическое развитие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4726781" y="6158627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Проблемы с пищеварением, соном, аутоагрессивное поведение.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833199" y="1103114"/>
            <a:ext cx="79857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Процесс выявления насилия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44310" y="2130743"/>
            <a:ext cx="44410" cy="4995624"/>
          </a:xfrm>
          <a:prstGeom prst="roundRect">
            <a:avLst>
              <a:gd name="adj" fmla="val 225151"/>
            </a:avLst>
          </a:prstGeom>
          <a:solidFill>
            <a:srgbClr val="643557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53204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43557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23043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105436" y="2346008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23529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Наблюдение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283333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Внимательный присмотр за поведением ребенка и обращение внимания на незащищенность.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43557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67336" y="420374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42106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Диалог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Открытый разговор с ребенком, установление доверительных отношений.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1416427" y="589210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43557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66439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71146" y="5706070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2388513" y="5712976"/>
            <a:ext cx="2667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Документирование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2388513" y="619339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Фиксирование случаев насилия, включая подробности и свидетельские показания.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279446"/>
            <a:ext cx="9381649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Роль общества и полиции в борьбе с насилием в отношении детей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3917990"/>
            <a:ext cx="2765465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Гражданское общество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624376" y="4973122"/>
            <a:ext cx="276546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Поддержка пострадавших детей и содействие в их реабилитации.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39433" y="3917990"/>
            <a:ext cx="306267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Государственные органы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939433" y="4973122"/>
            <a:ext cx="27654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Принятие законов и политики, направленных на предотвращение и ликвидацию насилия в отношении детей.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54490" y="3917990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Полиция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254490" y="4556641"/>
            <a:ext cx="27654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Выявление, расследование и преследование лиц, совершающих насилие в отношении детей.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0B0C23"/>
          </a:solidFill>
          <a:ln/>
        </p:spPr>
      </p:sp>
      <p:sp>
        <p:nvSpPr>
          <p:cNvPr id="4" name="Text 2"/>
          <p:cNvSpPr/>
          <p:nvPr/>
        </p:nvSpPr>
        <p:spPr>
          <a:xfrm>
            <a:off x="2180630" y="594479"/>
            <a:ext cx="10269141" cy="2027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20"/>
              </a:lnSpc>
              <a:buNone/>
            </a:pPr>
            <a:r>
              <a:rPr lang="en-US" sz="4256" b="1" kern="0" spc="-128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Необходимость принятия мер по предотвращению насилия в отношении детей</a:t>
            </a:r>
            <a:endParaRPr lang="en-US" sz="4256" dirty="0"/>
          </a:p>
        </p:txBody>
      </p:sp>
      <p:sp>
        <p:nvSpPr>
          <p:cNvPr id="5" name="Shape 3"/>
          <p:cNvSpPr/>
          <p:nvPr/>
        </p:nvSpPr>
        <p:spPr>
          <a:xfrm>
            <a:off x="2180630" y="3053834"/>
            <a:ext cx="10269141" cy="4583906"/>
          </a:xfrm>
          <a:prstGeom prst="roundRect">
            <a:avLst>
              <a:gd name="adj" fmla="val 2122"/>
            </a:avLst>
          </a:prstGeom>
          <a:noFill/>
          <a:ln w="13454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194084" y="3067288"/>
            <a:ext cx="10242233" cy="9663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410182" y="3204567"/>
            <a:ext cx="4685109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Образование</a:t>
            </a:r>
            <a:endParaRPr lang="en-US" sz="1702" dirty="0"/>
          </a:p>
        </p:txBody>
      </p:sp>
      <p:sp>
        <p:nvSpPr>
          <p:cNvPr id="8" name="Text 6"/>
          <p:cNvSpPr/>
          <p:nvPr/>
        </p:nvSpPr>
        <p:spPr>
          <a:xfrm>
            <a:off x="7535108" y="3204567"/>
            <a:ext cx="4685109" cy="691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Повышение осведомленности родителей и общества о проблеме.</a:t>
            </a:r>
            <a:endParaRPr lang="en-US" sz="1702" dirty="0"/>
          </a:p>
        </p:txBody>
      </p:sp>
      <p:sp>
        <p:nvSpPr>
          <p:cNvPr id="9" name="Shape 7"/>
          <p:cNvSpPr/>
          <p:nvPr/>
        </p:nvSpPr>
        <p:spPr>
          <a:xfrm>
            <a:off x="2194084" y="4033599"/>
            <a:ext cx="10242233" cy="131218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410182" y="4170878"/>
            <a:ext cx="4685109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Взаимодействие</a:t>
            </a:r>
            <a:endParaRPr lang="en-US" sz="1702" dirty="0"/>
          </a:p>
        </p:txBody>
      </p:sp>
      <p:sp>
        <p:nvSpPr>
          <p:cNvPr id="11" name="Text 9"/>
          <p:cNvSpPr/>
          <p:nvPr/>
        </p:nvSpPr>
        <p:spPr>
          <a:xfrm>
            <a:off x="7535108" y="4170878"/>
            <a:ext cx="4685109" cy="10376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Установление сотрудничества между организациями и учреждениями, занимающимися защитой прав детей.</a:t>
            </a:r>
            <a:endParaRPr lang="en-US" sz="1702" dirty="0"/>
          </a:p>
        </p:txBody>
      </p:sp>
      <p:sp>
        <p:nvSpPr>
          <p:cNvPr id="12" name="Shape 10"/>
          <p:cNvSpPr/>
          <p:nvPr/>
        </p:nvSpPr>
        <p:spPr>
          <a:xfrm>
            <a:off x="2194084" y="5345787"/>
            <a:ext cx="10242233" cy="9663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410182" y="5483066"/>
            <a:ext cx="4685109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Законодательство</a:t>
            </a:r>
            <a:endParaRPr lang="en-US" sz="1702" dirty="0"/>
          </a:p>
        </p:txBody>
      </p:sp>
      <p:sp>
        <p:nvSpPr>
          <p:cNvPr id="14" name="Text 12"/>
          <p:cNvSpPr/>
          <p:nvPr/>
        </p:nvSpPr>
        <p:spPr>
          <a:xfrm>
            <a:off x="7535108" y="5483066"/>
            <a:ext cx="4685109" cy="691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Принятие строгих законов, чтобы дети были защищены от насилия.</a:t>
            </a:r>
            <a:endParaRPr lang="en-US" sz="1702" dirty="0"/>
          </a:p>
        </p:txBody>
      </p:sp>
      <p:sp>
        <p:nvSpPr>
          <p:cNvPr id="15" name="Shape 13"/>
          <p:cNvSpPr/>
          <p:nvPr/>
        </p:nvSpPr>
        <p:spPr>
          <a:xfrm>
            <a:off x="2194084" y="6312098"/>
            <a:ext cx="10242233" cy="131218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410182" y="6449378"/>
            <a:ext cx="4685109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Психологическая помощь</a:t>
            </a:r>
            <a:endParaRPr lang="en-US" sz="1702" dirty="0"/>
          </a:p>
        </p:txBody>
      </p:sp>
      <p:sp>
        <p:nvSpPr>
          <p:cNvPr id="17" name="Text 15"/>
          <p:cNvSpPr/>
          <p:nvPr/>
        </p:nvSpPr>
        <p:spPr>
          <a:xfrm>
            <a:off x="7535108" y="6449378"/>
            <a:ext cx="4685109" cy="10376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2" kern="0" spc="-34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Предоставление доступной психологической поддержки для детей, пострадавших от насилия.</a:t>
            </a:r>
            <a:endParaRPr lang="en-US" sz="1702" dirty="0"/>
          </a:p>
        </p:txBody>
      </p:sp>
    </p:spTree>
    <p:extLst>
      <p:ext uri="{BB962C8B-B14F-4D97-AF65-F5344CB8AC3E}">
        <p14:creationId xmlns:p14="http://schemas.microsoft.com/office/powerpoint/2010/main" val="237445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/>
          </a:solidFill>
          <a:ln/>
        </p:spPr>
      </p:sp>
      <p:sp>
        <p:nvSpPr>
          <p:cNvPr id="4" name="Text 2"/>
          <p:cNvSpPr/>
          <p:nvPr/>
        </p:nvSpPr>
        <p:spPr>
          <a:xfrm>
            <a:off x="6598384" y="1733193"/>
            <a:ext cx="554462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Физическое насилие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3646085" y="3604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817178" y="3645694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4368199" y="3680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368199" y="416075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физической силы для нанесения вреда или причинения боли ребенку.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238320" y="3604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390362" y="3645694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7960434" y="3680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Примеры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7960434" y="4160758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Удары, шлепки, шлепки по лицу, длительное наказание физическими средствами.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10830554" y="36040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978787" y="3645694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11552668" y="3680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Последствия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1552668" y="4160758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Травмы, ссадины, ушибы, переломы, эмоциональные и психологические проблемы.</a:t>
            </a:r>
            <a:endParaRPr lang="en-US" sz="1750" dirty="0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21576" cy="55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048708"/>
            <a:ext cx="70386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Психологическое насилие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2499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1892" y="3291602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33262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3806666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Поведение, которое наносит эмоциональный или психологический вред ребенку.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55085" y="32499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07128" y="3291602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77199" y="33262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Примеры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77199" y="3806666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Унижения, </a:t>
            </a:r>
            <a:r>
              <a:rPr lang="ru-RU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обман,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издевательства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запугивания, постоянные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критические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комментарии</a:t>
            </a:r>
            <a:r>
              <a:rPr lang="ru-RU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пренебрежение ребенком</a:t>
            </a: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268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39032" y="5310307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3449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Последствия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5825371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Низкое самооценка, депрессия, тревога, социальная изоляция.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05699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515666"/>
            <a:ext cx="581751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Сексуальное насилие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1892" y="2758559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27932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3273623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сексуального поведения для эксплуатации или насилия над ребенком.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55085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07128" y="2758559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77199" y="27932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Примеры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77199" y="327362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Заставлять ребенка совершать сексуальные действия, показывать порнографический материал, злоупотребление властью или авторитетом.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39032" y="5488067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5227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Последствия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600313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Травмы, посттравматический стрессовый синдром, сексуальные проблемы, нарушение отношений.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41692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693307"/>
            <a:ext cx="79854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Эксплуатация детского труда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8945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1892" y="2936200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29708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3451265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детей для трудовой деятельности под неадекватными условиями или без вознаграждения.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55085" y="28945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07128" y="2936200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77199" y="29708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Примеры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77199" y="345126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Детский труд на опасных предприятиях, работа в неподходящих для возраста условиях.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268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39032" y="5310307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3449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Последствия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582537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Утрата детства, ухудшение здоровья, отсутствие образования, социальное неравенство.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91305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/>
          </a:solidFill>
          <a:ln/>
        </p:spPr>
      </p:sp>
      <p:sp>
        <p:nvSpPr>
          <p:cNvPr id="5" name="Text 2"/>
          <p:cNvSpPr/>
          <p:nvPr/>
        </p:nvSpPr>
        <p:spPr>
          <a:xfrm>
            <a:off x="2643545" y="3000018"/>
            <a:ext cx="9343192" cy="12292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40"/>
              </a:lnSpc>
              <a:buNone/>
            </a:pPr>
            <a:r>
              <a:rPr lang="en-US" sz="3872" b="1" kern="0" spc="-116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Неблагоприятные условия жизни и здоровья</a:t>
            </a:r>
            <a:endParaRPr lang="en-US" sz="3872" dirty="0"/>
          </a:p>
        </p:txBody>
      </p:sp>
      <p:sp>
        <p:nvSpPr>
          <p:cNvPr id="6" name="Shape 3"/>
          <p:cNvSpPr/>
          <p:nvPr/>
        </p:nvSpPr>
        <p:spPr>
          <a:xfrm>
            <a:off x="2643545" y="4677847"/>
            <a:ext cx="442555" cy="442555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263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800588" y="4714756"/>
            <a:ext cx="128349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b="1" kern="0" spc="-7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323" dirty="0"/>
          </a:p>
        </p:txBody>
      </p:sp>
      <p:sp>
        <p:nvSpPr>
          <p:cNvPr id="8" name="Text 5"/>
          <p:cNvSpPr/>
          <p:nvPr/>
        </p:nvSpPr>
        <p:spPr>
          <a:xfrm>
            <a:off x="3282791" y="4745474"/>
            <a:ext cx="1966912" cy="307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0"/>
              </a:lnSpc>
              <a:buNone/>
            </a:pPr>
            <a:r>
              <a:rPr lang="en-US" sz="1936" b="1" kern="0" spc="-58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1936" dirty="0"/>
          </a:p>
        </p:txBody>
      </p:sp>
      <p:sp>
        <p:nvSpPr>
          <p:cNvPr id="9" name="Text 6"/>
          <p:cNvSpPr/>
          <p:nvPr/>
        </p:nvSpPr>
        <p:spPr>
          <a:xfrm>
            <a:off x="3282791" y="5170765"/>
            <a:ext cx="2343983" cy="12587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8"/>
              </a:lnSpc>
              <a:buNone/>
            </a:pPr>
            <a:r>
              <a:rPr lang="en-US" sz="1549" kern="0" spc="-3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неблагоприятных условий для проживания и развития ребенка.</a:t>
            </a:r>
            <a:endParaRPr lang="en-US" sz="1549" dirty="0"/>
          </a:p>
        </p:txBody>
      </p:sp>
      <p:sp>
        <p:nvSpPr>
          <p:cNvPr id="10" name="Shape 7"/>
          <p:cNvSpPr/>
          <p:nvPr/>
        </p:nvSpPr>
        <p:spPr>
          <a:xfrm>
            <a:off x="5823466" y="4677847"/>
            <a:ext cx="442555" cy="442555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263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957649" y="4714756"/>
            <a:ext cx="174069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b="1" kern="0" spc="-7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323" dirty="0"/>
          </a:p>
        </p:txBody>
      </p:sp>
      <p:sp>
        <p:nvSpPr>
          <p:cNvPr id="12" name="Text 9"/>
          <p:cNvSpPr/>
          <p:nvPr/>
        </p:nvSpPr>
        <p:spPr>
          <a:xfrm>
            <a:off x="6462713" y="4745474"/>
            <a:ext cx="1966912" cy="307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0"/>
              </a:lnSpc>
              <a:buNone/>
            </a:pPr>
            <a:r>
              <a:rPr lang="en-US" sz="1936" b="1" kern="0" spc="-58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Примеры</a:t>
            </a:r>
            <a:endParaRPr lang="en-US" sz="1936" dirty="0"/>
          </a:p>
        </p:txBody>
      </p:sp>
      <p:sp>
        <p:nvSpPr>
          <p:cNvPr id="13" name="Text 10"/>
          <p:cNvSpPr/>
          <p:nvPr/>
        </p:nvSpPr>
        <p:spPr>
          <a:xfrm>
            <a:off x="6462713" y="5170765"/>
            <a:ext cx="2343983" cy="2517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8"/>
              </a:lnSpc>
              <a:buNone/>
            </a:pPr>
            <a:r>
              <a:rPr lang="en-US" sz="1549" kern="0" spc="-3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Недостаток питания, небезопасное жилье, отсутствие медицинского обслуживания, злоупотребление наркотиками или алкоголем в семье.</a:t>
            </a:r>
            <a:endParaRPr lang="en-US" sz="1549" dirty="0"/>
          </a:p>
        </p:txBody>
      </p:sp>
      <p:sp>
        <p:nvSpPr>
          <p:cNvPr id="14" name="Shape 11"/>
          <p:cNvSpPr/>
          <p:nvPr/>
        </p:nvSpPr>
        <p:spPr>
          <a:xfrm>
            <a:off x="9003387" y="4677847"/>
            <a:ext cx="442555" cy="442555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263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133761" y="4714756"/>
            <a:ext cx="181689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b="1" kern="0" spc="-7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323" dirty="0"/>
          </a:p>
        </p:txBody>
      </p:sp>
      <p:sp>
        <p:nvSpPr>
          <p:cNvPr id="16" name="Text 13"/>
          <p:cNvSpPr/>
          <p:nvPr/>
        </p:nvSpPr>
        <p:spPr>
          <a:xfrm>
            <a:off x="9642634" y="4745474"/>
            <a:ext cx="1966912" cy="307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0"/>
              </a:lnSpc>
              <a:buNone/>
            </a:pPr>
            <a:r>
              <a:rPr lang="en-US" sz="1936" b="1" kern="0" spc="-58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Последствия</a:t>
            </a:r>
            <a:endParaRPr lang="en-US" sz="1936" dirty="0"/>
          </a:p>
        </p:txBody>
      </p:sp>
      <p:sp>
        <p:nvSpPr>
          <p:cNvPr id="17" name="Text 14"/>
          <p:cNvSpPr/>
          <p:nvPr/>
        </p:nvSpPr>
        <p:spPr>
          <a:xfrm>
            <a:off x="9642634" y="5170765"/>
            <a:ext cx="2343983" cy="1573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8"/>
              </a:lnSpc>
              <a:buNone/>
            </a:pPr>
            <a:r>
              <a:rPr lang="en-US" sz="1549" kern="0" spc="-3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Плохое здоровье, задержка в физическом и психологическом развитии, проблемы обучения.</a:t>
            </a:r>
            <a:endParaRPr lang="en-US" sz="1549" dirty="0"/>
          </a:p>
        </p:txBody>
      </p:sp>
    </p:spTree>
    <p:extLst>
      <p:ext uri="{BB962C8B-B14F-4D97-AF65-F5344CB8AC3E}">
        <p14:creationId xmlns:p14="http://schemas.microsoft.com/office/powerpoint/2010/main" val="359120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152388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Невыполнение родительских обязанностей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4194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4292" y="3461147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4957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Отказ или небрежное выполнение родительских обязанностей в отношении ребенка.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4194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49528" y="346114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4957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Примеры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Отсутствие заботы, обеспечения, любви, недостаточное финансовое или эмоциональное поддержание.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438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81432" y="547985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5144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Последствия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599491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Эмоциональные проблемы, нарушение доверия, негативное влияние на психологическое и физическое развитие.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33574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012633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Статистика по насилию в отношении детей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90%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624376" y="4595455"/>
            <a:ext cx="27654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Преступления остаются безнаказанными.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39433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 из 4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939433" y="4595455"/>
            <a:ext cx="27654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Девочек сталкивается с сексуальным насилием.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54490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50%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254490" y="4595455"/>
            <a:ext cx="27654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Детей, подверженных эмоциональному насилию, страдают от депрессии и тревоги.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3559731" y="1200389"/>
            <a:ext cx="7510939" cy="1111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77"/>
              </a:lnSpc>
              <a:buNone/>
            </a:pPr>
            <a:r>
              <a:rPr lang="en-US" sz="3502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Знаки насилия в отношении детей</a:t>
            </a:r>
            <a:endParaRPr lang="en-US" sz="3502" dirty="0"/>
          </a:p>
        </p:txBody>
      </p:sp>
      <p:sp>
        <p:nvSpPr>
          <p:cNvPr id="6" name="Shape 2"/>
          <p:cNvSpPr/>
          <p:nvPr/>
        </p:nvSpPr>
        <p:spPr>
          <a:xfrm>
            <a:off x="6629245" y="3027997"/>
            <a:ext cx="35481" cy="3647599"/>
          </a:xfrm>
          <a:prstGeom prst="roundRect">
            <a:avLst>
              <a:gd name="adj" fmla="val 225617"/>
            </a:avLst>
          </a:prstGeom>
          <a:solidFill>
            <a:srgbClr val="643557"/>
          </a:solidFill>
          <a:ln/>
        </p:spPr>
      </p:sp>
      <p:sp>
        <p:nvSpPr>
          <p:cNvPr id="7" name="Shape 3"/>
          <p:cNvSpPr/>
          <p:nvPr/>
        </p:nvSpPr>
        <p:spPr>
          <a:xfrm>
            <a:off x="6847070" y="3349228"/>
            <a:ext cx="622578" cy="35481"/>
          </a:xfrm>
          <a:prstGeom prst="roundRect">
            <a:avLst>
              <a:gd name="adj" fmla="val 225617"/>
            </a:avLst>
          </a:prstGeom>
          <a:solidFill>
            <a:srgbClr val="643557"/>
          </a:solidFill>
          <a:ln/>
        </p:spPr>
      </p:sp>
      <p:sp>
        <p:nvSpPr>
          <p:cNvPr id="8" name="Shape 4"/>
          <p:cNvSpPr/>
          <p:nvPr/>
        </p:nvSpPr>
        <p:spPr>
          <a:xfrm>
            <a:off x="6446900" y="3166943"/>
            <a:ext cx="400169" cy="400169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11073">
            <a:solidFill>
              <a:srgbClr val="64355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597395" y="3200280"/>
            <a:ext cx="9906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6"/>
              </a:lnSpc>
              <a:buNone/>
            </a:pPr>
            <a:r>
              <a:rPr lang="en-US" sz="210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101" dirty="0"/>
          </a:p>
        </p:txBody>
      </p:sp>
      <p:sp>
        <p:nvSpPr>
          <p:cNvPr id="10" name="Text 6"/>
          <p:cNvSpPr/>
          <p:nvPr/>
        </p:nvSpPr>
        <p:spPr>
          <a:xfrm>
            <a:off x="7625322" y="3205876"/>
            <a:ext cx="2476500" cy="2780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9"/>
              </a:lnSpc>
              <a:buNone/>
            </a:pPr>
            <a:r>
              <a:rPr lang="en-US" sz="175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Изменение поведения</a:t>
            </a:r>
            <a:endParaRPr lang="en-US" sz="1751" dirty="0"/>
          </a:p>
        </p:txBody>
      </p:sp>
      <p:sp>
        <p:nvSpPr>
          <p:cNvPr id="11" name="Text 7"/>
          <p:cNvSpPr/>
          <p:nvPr/>
        </p:nvSpPr>
        <p:spPr>
          <a:xfrm>
            <a:off x="7625322" y="3590567"/>
            <a:ext cx="2777133" cy="853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41"/>
              </a:lnSpc>
              <a:buNone/>
            </a:pPr>
            <a:r>
              <a:rPr lang="en-US" sz="140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Школьная неуспеваемость, агрессивность или ухудшение психологического состояния.</a:t>
            </a:r>
            <a:endParaRPr lang="en-US" sz="1401" dirty="0"/>
          </a:p>
        </p:txBody>
      </p:sp>
      <p:sp>
        <p:nvSpPr>
          <p:cNvPr id="12" name="Shape 8"/>
          <p:cNvSpPr/>
          <p:nvPr/>
        </p:nvSpPr>
        <p:spPr>
          <a:xfrm>
            <a:off x="5824323" y="4238625"/>
            <a:ext cx="622578" cy="35481"/>
          </a:xfrm>
          <a:prstGeom prst="roundRect">
            <a:avLst>
              <a:gd name="adj" fmla="val 225617"/>
            </a:avLst>
          </a:prstGeom>
          <a:solidFill>
            <a:srgbClr val="643557"/>
          </a:solidFill>
          <a:ln/>
        </p:spPr>
      </p:sp>
      <p:sp>
        <p:nvSpPr>
          <p:cNvPr id="13" name="Shape 9"/>
          <p:cNvSpPr/>
          <p:nvPr/>
        </p:nvSpPr>
        <p:spPr>
          <a:xfrm>
            <a:off x="6446900" y="4056340"/>
            <a:ext cx="400169" cy="400169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11073">
            <a:solidFill>
              <a:srgbClr val="64355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570725" y="4089677"/>
            <a:ext cx="15240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6"/>
              </a:lnSpc>
              <a:buNone/>
            </a:pPr>
            <a:r>
              <a:rPr lang="en-US" sz="210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101" dirty="0"/>
          </a:p>
        </p:txBody>
      </p:sp>
      <p:sp>
        <p:nvSpPr>
          <p:cNvPr id="15" name="Text 11"/>
          <p:cNvSpPr/>
          <p:nvPr/>
        </p:nvSpPr>
        <p:spPr>
          <a:xfrm>
            <a:off x="2891516" y="4095273"/>
            <a:ext cx="2777133" cy="5560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89"/>
              </a:lnSpc>
              <a:buNone/>
            </a:pPr>
            <a:r>
              <a:rPr lang="en-US" sz="175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Физические повреждения</a:t>
            </a:r>
            <a:endParaRPr lang="en-US" sz="1751" dirty="0"/>
          </a:p>
        </p:txBody>
      </p:sp>
      <p:sp>
        <p:nvSpPr>
          <p:cNvPr id="16" name="Text 12"/>
          <p:cNvSpPr/>
          <p:nvPr/>
        </p:nvSpPr>
        <p:spPr>
          <a:xfrm>
            <a:off x="2891516" y="4757975"/>
            <a:ext cx="2777133" cy="853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241"/>
              </a:lnSpc>
              <a:buNone/>
            </a:pPr>
            <a:r>
              <a:rPr lang="en-US" sz="140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Синяки, шишки, ссадины или переломы без логического объяснения.</a:t>
            </a:r>
            <a:endParaRPr lang="en-US" sz="1401" dirty="0"/>
          </a:p>
        </p:txBody>
      </p:sp>
      <p:sp>
        <p:nvSpPr>
          <p:cNvPr id="17" name="Shape 13"/>
          <p:cNvSpPr/>
          <p:nvPr/>
        </p:nvSpPr>
        <p:spPr>
          <a:xfrm>
            <a:off x="6847070" y="5263634"/>
            <a:ext cx="622578" cy="35481"/>
          </a:xfrm>
          <a:prstGeom prst="roundRect">
            <a:avLst>
              <a:gd name="adj" fmla="val 225617"/>
            </a:avLst>
          </a:prstGeom>
          <a:solidFill>
            <a:srgbClr val="643557"/>
          </a:solidFill>
          <a:ln/>
        </p:spPr>
      </p:sp>
      <p:sp>
        <p:nvSpPr>
          <p:cNvPr id="18" name="Shape 14"/>
          <p:cNvSpPr/>
          <p:nvPr/>
        </p:nvSpPr>
        <p:spPr>
          <a:xfrm>
            <a:off x="6446900" y="5081349"/>
            <a:ext cx="400169" cy="400169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11073">
            <a:solidFill>
              <a:srgbClr val="64355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570725" y="5114686"/>
            <a:ext cx="15240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6"/>
              </a:lnSpc>
              <a:buNone/>
            </a:pPr>
            <a:r>
              <a:rPr lang="en-US" sz="210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101" dirty="0"/>
          </a:p>
        </p:txBody>
      </p:sp>
      <p:sp>
        <p:nvSpPr>
          <p:cNvPr id="20" name="Text 16"/>
          <p:cNvSpPr/>
          <p:nvPr/>
        </p:nvSpPr>
        <p:spPr>
          <a:xfrm>
            <a:off x="7625322" y="5120282"/>
            <a:ext cx="2552700" cy="2780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89"/>
              </a:lnSpc>
              <a:buNone/>
            </a:pPr>
            <a:r>
              <a:rPr lang="en-US" sz="175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Изоляция от общества</a:t>
            </a:r>
            <a:endParaRPr lang="en-US" sz="1751" dirty="0"/>
          </a:p>
        </p:txBody>
      </p:sp>
      <p:sp>
        <p:nvSpPr>
          <p:cNvPr id="21" name="Text 17"/>
          <p:cNvSpPr/>
          <p:nvPr/>
        </p:nvSpPr>
        <p:spPr>
          <a:xfrm>
            <a:off x="7625322" y="5504973"/>
            <a:ext cx="2777133" cy="853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41"/>
              </a:lnSpc>
              <a:buNone/>
            </a:pPr>
            <a:r>
              <a:rPr lang="en-US" sz="140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Отсутствие друзей, социальная изоляция или страховка от общения.</a:t>
            </a:r>
            <a:endParaRPr lang="en-US" sz="14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566</Words>
  <Application>Microsoft Office PowerPoint</Application>
  <PresentationFormat>Произвольный</PresentationFormat>
  <Paragraphs>124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Inter</vt:lpstr>
      <vt:lpstr>Mukta</vt:lpstr>
      <vt:lpstr>Prompt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Zabirova</cp:lastModifiedBy>
  <cp:revision>5</cp:revision>
  <dcterms:created xsi:type="dcterms:W3CDTF">2024-01-09T09:08:23Z</dcterms:created>
  <dcterms:modified xsi:type="dcterms:W3CDTF">2025-09-17T07:59:03Z</dcterms:modified>
</cp:coreProperties>
</file>