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62" r:id="rId3"/>
    <p:sldId id="263" r:id="rId4"/>
    <p:sldId id="264" r:id="rId5"/>
    <p:sldId id="269" r:id="rId6"/>
    <p:sldId id="265" r:id="rId7"/>
    <p:sldId id="272" r:id="rId8"/>
    <p:sldId id="273" r:id="rId9"/>
    <p:sldId id="274" r:id="rId10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13065-A42F-422C-BCA8-2CDE1DA4E7C7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B4BDB-E4A0-46AB-BFD3-49FC36D34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694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="" xmlns:a16="http://schemas.microsoft.com/office/drawing/2014/main" id="{3807D1C7-BA51-44E1-A69F-A821E09E6E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8749" indent="-187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33712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9438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55063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1573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349059-40A9-4A57-9B7F-06145F566A0A}" type="slidenum">
              <a:rPr lang="ru-RU" altLang="kk-KZ" sz="110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</a:t>
            </a:fld>
            <a:endParaRPr lang="ru-RU" altLang="kk-KZ" sz="1100"/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2521CE9C-E2DC-49DA-BEAF-8797A1F2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6213" y="930275"/>
            <a:ext cx="4468812" cy="25146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F0CEAFCD-5096-4E78-8138-A8021D738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50" y="3586507"/>
            <a:ext cx="7921166" cy="293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k-KZ" altLang="kk-KZ" dirty="0"/>
          </a:p>
        </p:txBody>
      </p:sp>
    </p:spTree>
    <p:extLst>
      <p:ext uri="{BB962C8B-B14F-4D97-AF65-F5344CB8AC3E}">
        <p14:creationId xmlns:p14="http://schemas.microsoft.com/office/powerpoint/2010/main" val="231381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="" xmlns:a16="http://schemas.microsoft.com/office/drawing/2014/main" id="{3807D1C7-BA51-44E1-A69F-A821E09E6E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8749" indent="-187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33712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9438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55063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1573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349059-40A9-4A57-9B7F-06145F566A0A}" type="slidenum">
              <a:rPr lang="ru-RU" altLang="kk-KZ" sz="110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</a:t>
            </a:fld>
            <a:endParaRPr lang="ru-RU" altLang="kk-KZ" sz="1100"/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2521CE9C-E2DC-49DA-BEAF-8797A1F2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6213" y="930275"/>
            <a:ext cx="4468812" cy="25146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F0CEAFCD-5096-4E78-8138-A8021D738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50" y="3586507"/>
            <a:ext cx="7921166" cy="293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k-KZ" altLang="kk-KZ" dirty="0"/>
          </a:p>
        </p:txBody>
      </p:sp>
    </p:spTree>
    <p:extLst>
      <p:ext uri="{BB962C8B-B14F-4D97-AF65-F5344CB8AC3E}">
        <p14:creationId xmlns:p14="http://schemas.microsoft.com/office/powerpoint/2010/main" val="2380764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="" xmlns:a16="http://schemas.microsoft.com/office/drawing/2014/main" id="{3807D1C7-BA51-44E1-A69F-A821E09E6E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8749" indent="-187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33712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9438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55063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1573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349059-40A9-4A57-9B7F-06145F566A0A}" type="slidenum">
              <a:rPr lang="ru-RU" altLang="kk-KZ" sz="110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3</a:t>
            </a:fld>
            <a:endParaRPr lang="ru-RU" altLang="kk-KZ" sz="1100"/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2521CE9C-E2DC-49DA-BEAF-8797A1F2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6213" y="930275"/>
            <a:ext cx="4468812" cy="25146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F0CEAFCD-5096-4E78-8138-A8021D738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50" y="3586507"/>
            <a:ext cx="7921166" cy="293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k-KZ" altLang="kk-KZ" dirty="0"/>
          </a:p>
        </p:txBody>
      </p:sp>
    </p:spTree>
    <p:extLst>
      <p:ext uri="{BB962C8B-B14F-4D97-AF65-F5344CB8AC3E}">
        <p14:creationId xmlns:p14="http://schemas.microsoft.com/office/powerpoint/2010/main" val="1153171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="" xmlns:a16="http://schemas.microsoft.com/office/drawing/2014/main" id="{3807D1C7-BA51-44E1-A69F-A821E09E6E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8749" indent="-187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33712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9438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55063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1573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349059-40A9-4A57-9B7F-06145F566A0A}" type="slidenum">
              <a:rPr lang="ru-RU" altLang="kk-KZ" sz="110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4</a:t>
            </a:fld>
            <a:endParaRPr lang="ru-RU" altLang="kk-KZ" sz="1100"/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2521CE9C-E2DC-49DA-BEAF-8797A1F2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6213" y="930275"/>
            <a:ext cx="4468812" cy="25146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F0CEAFCD-5096-4E78-8138-A8021D738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50" y="3586507"/>
            <a:ext cx="7921166" cy="293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k-KZ" altLang="kk-KZ" dirty="0"/>
          </a:p>
        </p:txBody>
      </p:sp>
    </p:spTree>
    <p:extLst>
      <p:ext uri="{BB962C8B-B14F-4D97-AF65-F5344CB8AC3E}">
        <p14:creationId xmlns:p14="http://schemas.microsoft.com/office/powerpoint/2010/main" val="2325650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="" xmlns:a16="http://schemas.microsoft.com/office/drawing/2014/main" id="{3807D1C7-BA51-44E1-A69F-A821E09E6E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8749" indent="-187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33712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9438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55063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1573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349059-40A9-4A57-9B7F-06145F566A0A}" type="slidenum">
              <a:rPr lang="ru-RU" altLang="kk-KZ" sz="110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5</a:t>
            </a:fld>
            <a:endParaRPr lang="ru-RU" altLang="kk-KZ" sz="1100"/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2521CE9C-E2DC-49DA-BEAF-8797A1F2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6213" y="930275"/>
            <a:ext cx="4468812" cy="25146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F0CEAFCD-5096-4E78-8138-A8021D738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50" y="3586507"/>
            <a:ext cx="7921166" cy="293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k-KZ" altLang="kk-KZ" dirty="0"/>
          </a:p>
        </p:txBody>
      </p:sp>
    </p:spTree>
    <p:extLst>
      <p:ext uri="{BB962C8B-B14F-4D97-AF65-F5344CB8AC3E}">
        <p14:creationId xmlns:p14="http://schemas.microsoft.com/office/powerpoint/2010/main" val="438025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="" xmlns:a16="http://schemas.microsoft.com/office/drawing/2014/main" id="{3807D1C7-BA51-44E1-A69F-A821E09E6E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8749" indent="-187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33712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9438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55063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1573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349059-40A9-4A57-9B7F-06145F566A0A}" type="slidenum">
              <a:rPr lang="ru-RU" altLang="kk-KZ" sz="110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6</a:t>
            </a:fld>
            <a:endParaRPr lang="ru-RU" altLang="kk-KZ" sz="1100"/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2521CE9C-E2DC-49DA-BEAF-8797A1F2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6213" y="930275"/>
            <a:ext cx="4468812" cy="25146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F0CEAFCD-5096-4E78-8138-A8021D738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50" y="3586507"/>
            <a:ext cx="7921166" cy="293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k-KZ" altLang="kk-KZ" dirty="0"/>
          </a:p>
        </p:txBody>
      </p:sp>
    </p:spTree>
    <p:extLst>
      <p:ext uri="{BB962C8B-B14F-4D97-AF65-F5344CB8AC3E}">
        <p14:creationId xmlns:p14="http://schemas.microsoft.com/office/powerpoint/2010/main" val="3388490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="" xmlns:a16="http://schemas.microsoft.com/office/drawing/2014/main" id="{3807D1C7-BA51-44E1-A69F-A821E09E6E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8749" indent="-187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33712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9438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55063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1573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349059-40A9-4A57-9B7F-06145F566A0A}" type="slidenum">
              <a:rPr lang="ru-RU" altLang="kk-KZ" sz="110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7</a:t>
            </a:fld>
            <a:endParaRPr lang="ru-RU" altLang="kk-KZ" sz="1100"/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2521CE9C-E2DC-49DA-BEAF-8797A1F2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6213" y="930275"/>
            <a:ext cx="4468812" cy="25146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F0CEAFCD-5096-4E78-8138-A8021D738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50" y="3586507"/>
            <a:ext cx="7921166" cy="293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k-KZ" altLang="kk-KZ" dirty="0"/>
          </a:p>
        </p:txBody>
      </p:sp>
    </p:spTree>
    <p:extLst>
      <p:ext uri="{BB962C8B-B14F-4D97-AF65-F5344CB8AC3E}">
        <p14:creationId xmlns:p14="http://schemas.microsoft.com/office/powerpoint/2010/main" val="2934798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="" xmlns:a16="http://schemas.microsoft.com/office/drawing/2014/main" id="{3807D1C7-BA51-44E1-A69F-A821E09E6E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8749" indent="-187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33712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9438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55063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1573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349059-40A9-4A57-9B7F-06145F566A0A}" type="slidenum">
              <a:rPr lang="ru-RU" altLang="kk-KZ" sz="110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8</a:t>
            </a:fld>
            <a:endParaRPr lang="ru-RU" altLang="kk-KZ" sz="1100"/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2521CE9C-E2DC-49DA-BEAF-8797A1F2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6213" y="930275"/>
            <a:ext cx="4468812" cy="25146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F0CEAFCD-5096-4E78-8138-A8021D738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50" y="3586507"/>
            <a:ext cx="7921166" cy="293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k-KZ" altLang="kk-KZ" dirty="0"/>
          </a:p>
        </p:txBody>
      </p:sp>
    </p:spTree>
    <p:extLst>
      <p:ext uri="{BB962C8B-B14F-4D97-AF65-F5344CB8AC3E}">
        <p14:creationId xmlns:p14="http://schemas.microsoft.com/office/powerpoint/2010/main" val="2146653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>
            <a:extLst>
              <a:ext uri="{FF2B5EF4-FFF2-40B4-BE49-F238E27FC236}">
                <a16:creationId xmlns="" xmlns:a16="http://schemas.microsoft.com/office/drawing/2014/main" id="{3807D1C7-BA51-44E1-A69F-A821E09E6E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88749" indent="-1871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33712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9438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55063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915738" indent="-230338" defTabSz="45267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06181" algn="l"/>
                <a:tab pos="1613963" algn="l"/>
                <a:tab pos="2423344" algn="l"/>
                <a:tab pos="3231124" algn="l"/>
                <a:tab pos="4038905" algn="l"/>
                <a:tab pos="4849884" algn="l"/>
                <a:tab pos="5657666" algn="l"/>
                <a:tab pos="6465447" algn="l"/>
                <a:tab pos="7274827" algn="l"/>
                <a:tab pos="8082608" algn="l"/>
                <a:tab pos="8891988" algn="l"/>
                <a:tab pos="9051945" algn="l"/>
                <a:tab pos="9504622" algn="l"/>
                <a:tab pos="9957300" algn="l"/>
                <a:tab pos="10409977" algn="l"/>
                <a:tab pos="10862654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9349059-40A9-4A57-9B7F-06145F566A0A}" type="slidenum">
              <a:rPr lang="ru-RU" altLang="kk-KZ" sz="1100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9</a:t>
            </a:fld>
            <a:endParaRPr lang="ru-RU" altLang="kk-KZ" sz="1100"/>
          </a:p>
        </p:txBody>
      </p:sp>
      <p:sp>
        <p:nvSpPr>
          <p:cNvPr id="8195" name="Rectangle 1">
            <a:extLst>
              <a:ext uri="{FF2B5EF4-FFF2-40B4-BE49-F238E27FC236}">
                <a16:creationId xmlns="" xmlns:a16="http://schemas.microsoft.com/office/drawing/2014/main" id="{2521CE9C-E2DC-49DA-BEAF-8797A1F2C2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16213" y="930275"/>
            <a:ext cx="4468812" cy="25146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>
            <a:extLst>
              <a:ext uri="{FF2B5EF4-FFF2-40B4-BE49-F238E27FC236}">
                <a16:creationId xmlns="" xmlns:a16="http://schemas.microsoft.com/office/drawing/2014/main" id="{F0CEAFCD-5096-4E78-8138-A8021D738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9950" y="3586507"/>
            <a:ext cx="7921166" cy="293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k-KZ" altLang="kk-KZ" dirty="0"/>
          </a:p>
        </p:txBody>
      </p:sp>
    </p:spTree>
    <p:extLst>
      <p:ext uri="{BB962C8B-B14F-4D97-AF65-F5344CB8AC3E}">
        <p14:creationId xmlns:p14="http://schemas.microsoft.com/office/powerpoint/2010/main" val="2405527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2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21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80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73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98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15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03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39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85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06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57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945EF-0E8E-4F9D-ABC2-772EA6B82E02}" type="datetimeFigureOut">
              <a:rPr lang="ru-RU" smtClean="0"/>
              <a:t>18.09.2025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CD614-F9A6-4F93-AF89-F04399EC31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7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01C7C50-5120-4A13-8472-663BCC19E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51"/>
          <a:stretch/>
        </p:blipFill>
        <p:spPr>
          <a:xfrm>
            <a:off x="7567749" y="331140"/>
            <a:ext cx="4622662" cy="6404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F0EA216C-83F3-49F2-155A-6F7A51E7911D}"/>
              </a:ext>
            </a:extLst>
          </p:cNvPr>
          <p:cNvGrpSpPr/>
          <p:nvPr/>
        </p:nvGrpSpPr>
        <p:grpSpPr>
          <a:xfrm>
            <a:off x="0" y="447"/>
            <a:ext cx="12192000" cy="732406"/>
            <a:chOff x="0" y="0"/>
            <a:chExt cx="12193588" cy="732501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462020B9-704A-C1BE-EA66-00EEAD4EB8A9}"/>
                </a:ext>
              </a:extLst>
            </p:cNvPr>
            <p:cNvSpPr/>
            <p:nvPr/>
          </p:nvSpPr>
          <p:spPr>
            <a:xfrm>
              <a:off x="0" y="0"/>
              <a:ext cx="12191999" cy="732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ptos" panose="020B0004020202020204" pitchFamily="34" charset="0"/>
              </a:endParaRPr>
            </a:p>
          </p:txBody>
        </p:sp>
        <p:pic>
          <p:nvPicPr>
            <p:cNvPr id="5" name="Picture 3" descr="E:\Isken\Работа\НАО\2023\Презентации\Актобе проект\1.png">
              <a:extLst>
                <a:ext uri="{FF2B5EF4-FFF2-40B4-BE49-F238E27FC236}">
                  <a16:creationId xmlns="" xmlns:a16="http://schemas.microsoft.com/office/drawing/2014/main" id="{280634CC-44F1-3E0D-29E7-C061F2E7F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astelsSmoot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52"/>
            <a:stretch/>
          </p:blipFill>
          <p:spPr bwMode="auto">
            <a:xfrm>
              <a:off x="10718118" y="0"/>
              <a:ext cx="1475470" cy="7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Прямоугольник 2"/>
          <p:cNvSpPr/>
          <p:nvPr/>
        </p:nvSpPr>
        <p:spPr>
          <a:xfrm>
            <a:off x="766354" y="2104349"/>
            <a:ext cx="84037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соблюдения академической честности в организациях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9449629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01C7C50-5120-4A13-8472-663BCC19E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51"/>
          <a:stretch/>
        </p:blipFill>
        <p:spPr>
          <a:xfrm>
            <a:off x="7190913" y="287597"/>
            <a:ext cx="5001087" cy="6404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F0EA216C-83F3-49F2-155A-6F7A51E7911D}"/>
              </a:ext>
            </a:extLst>
          </p:cNvPr>
          <p:cNvGrpSpPr/>
          <p:nvPr/>
        </p:nvGrpSpPr>
        <p:grpSpPr>
          <a:xfrm>
            <a:off x="0" y="0"/>
            <a:ext cx="12192000" cy="732406"/>
            <a:chOff x="0" y="0"/>
            <a:chExt cx="12193588" cy="732501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462020B9-704A-C1BE-EA66-00EEAD4EB8A9}"/>
                </a:ext>
              </a:extLst>
            </p:cNvPr>
            <p:cNvSpPr/>
            <p:nvPr/>
          </p:nvSpPr>
          <p:spPr>
            <a:xfrm>
              <a:off x="0" y="0"/>
              <a:ext cx="12191999" cy="732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ptos" panose="020B0004020202020204" pitchFamily="34" charset="0"/>
              </a:endParaRPr>
            </a:p>
          </p:txBody>
        </p:sp>
        <p:pic>
          <p:nvPicPr>
            <p:cNvPr id="5" name="Picture 3" descr="E:\Isken\Работа\НАО\2023\Презентации\Актобе проект\1.png">
              <a:extLst>
                <a:ext uri="{FF2B5EF4-FFF2-40B4-BE49-F238E27FC236}">
                  <a16:creationId xmlns="" xmlns:a16="http://schemas.microsoft.com/office/drawing/2014/main" id="{280634CC-44F1-3E0D-29E7-C061F2E7F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astelsSmoot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52"/>
            <a:stretch/>
          </p:blipFill>
          <p:spPr bwMode="auto">
            <a:xfrm>
              <a:off x="10718118" y="0"/>
              <a:ext cx="1475470" cy="7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Прямоугольник 6"/>
          <p:cNvSpPr/>
          <p:nvPr/>
        </p:nvSpPr>
        <p:spPr>
          <a:xfrm>
            <a:off x="4987680" y="181537"/>
            <a:ext cx="2642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1223" y="1458668"/>
            <a:ext cx="82383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Цель, задачи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Обязанности и права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Организационное обеспечение академической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честности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Меры реагирования в случаях нарушения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академической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честности в отношении участников школьного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Порядок рассмотрения случаев нарушения академической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честности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Информационные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памятки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Заключительные положения</a:t>
            </a:r>
          </a:p>
        </p:txBody>
      </p:sp>
    </p:spTree>
    <p:extLst>
      <p:ext uri="{BB962C8B-B14F-4D97-AF65-F5344CB8AC3E}">
        <p14:creationId xmlns:p14="http://schemas.microsoft.com/office/powerpoint/2010/main" val="37311488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01C7C50-5120-4A13-8472-663BCC19E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51"/>
          <a:stretch/>
        </p:blipFill>
        <p:spPr>
          <a:xfrm>
            <a:off x="7189324" y="331140"/>
            <a:ext cx="5001087" cy="6404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F0EA216C-83F3-49F2-155A-6F7A51E7911D}"/>
              </a:ext>
            </a:extLst>
          </p:cNvPr>
          <p:cNvGrpSpPr/>
          <p:nvPr/>
        </p:nvGrpSpPr>
        <p:grpSpPr>
          <a:xfrm>
            <a:off x="0" y="447"/>
            <a:ext cx="12192000" cy="732406"/>
            <a:chOff x="0" y="0"/>
            <a:chExt cx="12193588" cy="732501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462020B9-704A-C1BE-EA66-00EEAD4EB8A9}"/>
                </a:ext>
              </a:extLst>
            </p:cNvPr>
            <p:cNvSpPr/>
            <p:nvPr/>
          </p:nvSpPr>
          <p:spPr>
            <a:xfrm>
              <a:off x="0" y="0"/>
              <a:ext cx="12191999" cy="732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ptos" panose="020B0004020202020204" pitchFamily="34" charset="0"/>
              </a:endParaRPr>
            </a:p>
          </p:txBody>
        </p:sp>
        <p:pic>
          <p:nvPicPr>
            <p:cNvPr id="5" name="Picture 3" descr="E:\Isken\Работа\НАО\2023\Презентации\Актобе проект\1.png">
              <a:extLst>
                <a:ext uri="{FF2B5EF4-FFF2-40B4-BE49-F238E27FC236}">
                  <a16:creationId xmlns="" xmlns:a16="http://schemas.microsoft.com/office/drawing/2014/main" id="{280634CC-44F1-3E0D-29E7-C061F2E7F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astelsSmoot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52"/>
            <a:stretch/>
          </p:blipFill>
          <p:spPr bwMode="auto">
            <a:xfrm>
              <a:off x="10718118" y="0"/>
              <a:ext cx="1475470" cy="7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Прямоугольник 3"/>
          <p:cNvSpPr/>
          <p:nvPr/>
        </p:nvSpPr>
        <p:spPr>
          <a:xfrm>
            <a:off x="522515" y="1443841"/>
            <a:ext cx="86214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развитие культуры честного, самостоятельного, ответственного и справедливого участия в образовательном процессе.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 обучающихся понимания важности академической честности и уважения к интеллектуальному труду;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единых, прозрачных и справедливых процедур реагирования на академические нарушения;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доверительной атмосферы между участниками образовательного процесса на основе честности и открытого диалога;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предотвращения академических нарушений через профилактику и регулярное просвещение. </a:t>
            </a:r>
          </a:p>
        </p:txBody>
      </p:sp>
    </p:spTree>
    <p:extLst>
      <p:ext uri="{BB962C8B-B14F-4D97-AF65-F5344CB8AC3E}">
        <p14:creationId xmlns:p14="http://schemas.microsoft.com/office/powerpoint/2010/main" val="27499377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01C7C50-5120-4A13-8472-663BCC19E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51"/>
          <a:stretch/>
        </p:blipFill>
        <p:spPr>
          <a:xfrm>
            <a:off x="7189324" y="331140"/>
            <a:ext cx="5001087" cy="6404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F0EA216C-83F3-49F2-155A-6F7A51E7911D}"/>
              </a:ext>
            </a:extLst>
          </p:cNvPr>
          <p:cNvGrpSpPr/>
          <p:nvPr/>
        </p:nvGrpSpPr>
        <p:grpSpPr>
          <a:xfrm>
            <a:off x="0" y="447"/>
            <a:ext cx="12192000" cy="732406"/>
            <a:chOff x="0" y="0"/>
            <a:chExt cx="12193588" cy="732501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462020B9-704A-C1BE-EA66-00EEAD4EB8A9}"/>
                </a:ext>
              </a:extLst>
            </p:cNvPr>
            <p:cNvSpPr/>
            <p:nvPr/>
          </p:nvSpPr>
          <p:spPr>
            <a:xfrm>
              <a:off x="0" y="0"/>
              <a:ext cx="12191999" cy="732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ptos" panose="020B0004020202020204" pitchFamily="34" charset="0"/>
              </a:endParaRPr>
            </a:p>
          </p:txBody>
        </p:sp>
        <p:pic>
          <p:nvPicPr>
            <p:cNvPr id="5" name="Picture 3" descr="E:\Isken\Работа\НАО\2023\Презентации\Актобе проект\1.png">
              <a:extLst>
                <a:ext uri="{FF2B5EF4-FFF2-40B4-BE49-F238E27FC236}">
                  <a16:creationId xmlns="" xmlns:a16="http://schemas.microsoft.com/office/drawing/2014/main" id="{280634CC-44F1-3E0D-29E7-C061F2E7F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astelsSmoot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52"/>
            <a:stretch/>
          </p:blipFill>
          <p:spPr bwMode="auto">
            <a:xfrm>
              <a:off x="10718118" y="0"/>
              <a:ext cx="1475470" cy="7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Прямоугольник 5"/>
          <p:cNvSpPr/>
          <p:nvPr/>
        </p:nvSpPr>
        <p:spPr>
          <a:xfrm>
            <a:off x="400593" y="420225"/>
            <a:ext cx="876082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общеобязательный стандарт среднего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МОН РК № 348 от 21.07.2022), раздел 3.2.4: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«Академическая честность — ключевая ценность обучающегося и показатель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 «Об образовании»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 27.07.2007 №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319-III), ст. 56: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«Организации образования обязаны соблюдать утверждённые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общеобязательные стандарты образования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педагогической этики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МОН РК № 190 от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11.05.2020, в редакции от 24.04.2024):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2, п. 6.2: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«Честность педагога — это прозрачность оценивания и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прав обучающихся».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Гл. 3, п. 14: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 обязан соблюдать принципы академической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честности, формировать академическую культуру, стимулировать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к защите высоких стандартов, применять меры за нарушения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Типовые правила проведения текущего контроля успеваемости, промежуточной и итоговой аттестации обучающихся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МОН РК № 125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18.03.2008):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п.3: «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Академическая честность – совокупность ценностей и принципов, выражающих честность обучающегося в письменных работах, экзаменах, отношениях и оценивании». </a:t>
            </a: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п.4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«Оценивание основывается на академической честности. Образовательная организация разрабатывает локальные правила академической честности».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8382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01C7C50-5120-4A13-8472-663BCC19E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51"/>
          <a:stretch/>
        </p:blipFill>
        <p:spPr>
          <a:xfrm>
            <a:off x="7189324" y="331140"/>
            <a:ext cx="5001087" cy="6404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F0EA216C-83F3-49F2-155A-6F7A51E7911D}"/>
              </a:ext>
            </a:extLst>
          </p:cNvPr>
          <p:cNvGrpSpPr/>
          <p:nvPr/>
        </p:nvGrpSpPr>
        <p:grpSpPr>
          <a:xfrm>
            <a:off x="0" y="447"/>
            <a:ext cx="12192000" cy="732406"/>
            <a:chOff x="0" y="0"/>
            <a:chExt cx="12193588" cy="732501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462020B9-704A-C1BE-EA66-00EEAD4EB8A9}"/>
                </a:ext>
              </a:extLst>
            </p:cNvPr>
            <p:cNvSpPr/>
            <p:nvPr/>
          </p:nvSpPr>
          <p:spPr>
            <a:xfrm>
              <a:off x="0" y="0"/>
              <a:ext cx="12191999" cy="732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ptos" panose="020B0004020202020204" pitchFamily="34" charset="0"/>
              </a:endParaRPr>
            </a:p>
          </p:txBody>
        </p:sp>
        <p:pic>
          <p:nvPicPr>
            <p:cNvPr id="5" name="Picture 3" descr="E:\Isken\Работа\НАО\2023\Презентации\Актобе проект\1.png">
              <a:extLst>
                <a:ext uri="{FF2B5EF4-FFF2-40B4-BE49-F238E27FC236}">
                  <a16:creationId xmlns="" xmlns:a16="http://schemas.microsoft.com/office/drawing/2014/main" id="{280634CC-44F1-3E0D-29E7-C061F2E7F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astelsSmoot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52"/>
            <a:stretch/>
          </p:blipFill>
          <p:spPr bwMode="auto">
            <a:xfrm>
              <a:off x="10718118" y="0"/>
              <a:ext cx="1475470" cy="7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Прямоугольник 2"/>
          <p:cNvSpPr/>
          <p:nvPr/>
        </p:nvSpPr>
        <p:spPr>
          <a:xfrm>
            <a:off x="531223" y="1028343"/>
            <a:ext cx="861277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организационного обеспечения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академической честности: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Ответственное лицо по академической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честности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назначается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директора школы из числа администрации.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этике и академической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честности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коллегиальный консультативно-этический орган, формируемый в школе из представителей администрации, педагогического коллектива, обучающихся (старшие классы) и родительского сообщества.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академическим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временный орган, создаётся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hoc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порядке, то есть не действует постоянно, а только по факту инцидента.</a:t>
            </a:r>
          </a:p>
        </p:txBody>
      </p:sp>
    </p:spTree>
    <p:extLst>
      <p:ext uri="{BB962C8B-B14F-4D97-AF65-F5344CB8AC3E}">
        <p14:creationId xmlns:p14="http://schemas.microsoft.com/office/powerpoint/2010/main" val="1320521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01C7C50-5120-4A13-8472-663BCC19E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51"/>
          <a:stretch/>
        </p:blipFill>
        <p:spPr>
          <a:xfrm>
            <a:off x="7189324" y="331140"/>
            <a:ext cx="5001087" cy="6404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F0EA216C-83F3-49F2-155A-6F7A51E7911D}"/>
              </a:ext>
            </a:extLst>
          </p:cNvPr>
          <p:cNvGrpSpPr/>
          <p:nvPr/>
        </p:nvGrpSpPr>
        <p:grpSpPr>
          <a:xfrm>
            <a:off x="-182880" y="-79653"/>
            <a:ext cx="12192000" cy="732406"/>
            <a:chOff x="0" y="0"/>
            <a:chExt cx="12193588" cy="732501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462020B9-704A-C1BE-EA66-00EEAD4EB8A9}"/>
                </a:ext>
              </a:extLst>
            </p:cNvPr>
            <p:cNvSpPr/>
            <p:nvPr/>
          </p:nvSpPr>
          <p:spPr>
            <a:xfrm>
              <a:off x="0" y="0"/>
              <a:ext cx="12191999" cy="732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ptos" panose="020B0004020202020204" pitchFamily="34" charset="0"/>
              </a:endParaRPr>
            </a:p>
          </p:txBody>
        </p:sp>
        <p:pic>
          <p:nvPicPr>
            <p:cNvPr id="5" name="Picture 3" descr="E:\Isken\Работа\НАО\2023\Презентации\Актобе проект\1.png">
              <a:extLst>
                <a:ext uri="{FF2B5EF4-FFF2-40B4-BE49-F238E27FC236}">
                  <a16:creationId xmlns="" xmlns:a16="http://schemas.microsoft.com/office/drawing/2014/main" id="{280634CC-44F1-3E0D-29E7-C061F2E7F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astelsSmoot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52"/>
            <a:stretch/>
          </p:blipFill>
          <p:spPr bwMode="auto">
            <a:xfrm>
              <a:off x="10718118" y="0"/>
              <a:ext cx="1475470" cy="7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Прямоугольник 3"/>
          <p:cNvSpPr/>
          <p:nvPr/>
        </p:nvSpPr>
        <p:spPr>
          <a:xfrm>
            <a:off x="418012" y="1063546"/>
            <a:ext cx="871728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рассмотрения случаев нарушения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академической честности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случаи предполагаемых нарушений академической честности подлежат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ответственным лицом или администрацией школы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Комиссия по академической честности должна быть созвана и приступить к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рассмотрению дела не позднее 5 рабочих дней с момента регистрации случая.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Рассмотрение должно быть завершено, и решение вынесено в срок не позднее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дней с момента регистрации случая.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Итоговое решение подписывается всеми членами комиссии, и его копия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передаётся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участнику образовательного процесса (обучающемуся или педагогу),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которого проводилось рассмотрение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имеет право предоставить письменное или устное объяснение,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которое фиксируется в протоколе.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имеет право обжаловать решение Комиссии в порядке,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предусмотренном локальными актами школы</a:t>
            </a:r>
          </a:p>
        </p:txBody>
      </p:sp>
    </p:spTree>
    <p:extLst>
      <p:ext uri="{BB962C8B-B14F-4D97-AF65-F5344CB8AC3E}">
        <p14:creationId xmlns:p14="http://schemas.microsoft.com/office/powerpoint/2010/main" val="16840569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01C7C50-5120-4A13-8472-663BCC19E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51"/>
          <a:stretch/>
        </p:blipFill>
        <p:spPr>
          <a:xfrm>
            <a:off x="7189324" y="331140"/>
            <a:ext cx="5001087" cy="6404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F0EA216C-83F3-49F2-155A-6F7A51E7911D}"/>
              </a:ext>
            </a:extLst>
          </p:cNvPr>
          <p:cNvGrpSpPr/>
          <p:nvPr/>
        </p:nvGrpSpPr>
        <p:grpSpPr>
          <a:xfrm>
            <a:off x="0" y="447"/>
            <a:ext cx="12192000" cy="732406"/>
            <a:chOff x="0" y="0"/>
            <a:chExt cx="12193588" cy="732501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462020B9-704A-C1BE-EA66-00EEAD4EB8A9}"/>
                </a:ext>
              </a:extLst>
            </p:cNvPr>
            <p:cNvSpPr/>
            <p:nvPr/>
          </p:nvSpPr>
          <p:spPr>
            <a:xfrm>
              <a:off x="0" y="0"/>
              <a:ext cx="12191999" cy="732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ptos" panose="020B0004020202020204" pitchFamily="34" charset="0"/>
              </a:endParaRPr>
            </a:p>
          </p:txBody>
        </p:sp>
        <p:pic>
          <p:nvPicPr>
            <p:cNvPr id="5" name="Picture 3" descr="E:\Isken\Работа\НАО\2023\Презентации\Актобе проект\1.png">
              <a:extLst>
                <a:ext uri="{FF2B5EF4-FFF2-40B4-BE49-F238E27FC236}">
                  <a16:creationId xmlns="" xmlns:a16="http://schemas.microsoft.com/office/drawing/2014/main" id="{280634CC-44F1-3E0D-29E7-C061F2E7F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astelsSmoot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52"/>
            <a:stretch/>
          </p:blipFill>
          <p:spPr bwMode="auto">
            <a:xfrm>
              <a:off x="10718118" y="0"/>
              <a:ext cx="1475470" cy="7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Прямоугольник 2"/>
          <p:cNvSpPr/>
          <p:nvPr/>
        </p:nvSpPr>
        <p:spPr>
          <a:xfrm>
            <a:off x="383177" y="889844"/>
            <a:ext cx="876082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ПЕДАГОГОВ</a:t>
            </a: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 академическая честность для педагога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Разъясняйте принципы академической честности учащимся с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демонстрацией корректного и некорректного оформления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авторства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Корректно оформляйте ссылки, цитирование и др. в собственных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материалах и требуйте того же от своих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Инструктируйте учеников, где и как можно использовать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ИИ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 примером академической честности и применяйте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одинаковые требования к себе и обучающимся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 различать помощь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подмену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Разрабатывайте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прозрачные критерии оценивания с четким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указанием, допускается ли использовать ИИ и в какой мер</a:t>
            </a:r>
          </a:p>
        </p:txBody>
      </p:sp>
    </p:spTree>
    <p:extLst>
      <p:ext uri="{BB962C8B-B14F-4D97-AF65-F5344CB8AC3E}">
        <p14:creationId xmlns:p14="http://schemas.microsoft.com/office/powerpoint/2010/main" val="14003551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01C7C50-5120-4A13-8472-663BCC19E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51"/>
          <a:stretch/>
        </p:blipFill>
        <p:spPr>
          <a:xfrm>
            <a:off x="7189324" y="331140"/>
            <a:ext cx="5001087" cy="6404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F0EA216C-83F3-49F2-155A-6F7A51E7911D}"/>
              </a:ext>
            </a:extLst>
          </p:cNvPr>
          <p:cNvGrpSpPr/>
          <p:nvPr/>
        </p:nvGrpSpPr>
        <p:grpSpPr>
          <a:xfrm>
            <a:off x="0" y="-34387"/>
            <a:ext cx="12192000" cy="732406"/>
            <a:chOff x="0" y="0"/>
            <a:chExt cx="12193588" cy="732501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462020B9-704A-C1BE-EA66-00EEAD4EB8A9}"/>
                </a:ext>
              </a:extLst>
            </p:cNvPr>
            <p:cNvSpPr/>
            <p:nvPr/>
          </p:nvSpPr>
          <p:spPr>
            <a:xfrm>
              <a:off x="0" y="0"/>
              <a:ext cx="12191999" cy="732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ptos" panose="020B0004020202020204" pitchFamily="34" charset="0"/>
              </a:endParaRPr>
            </a:p>
          </p:txBody>
        </p:sp>
        <p:pic>
          <p:nvPicPr>
            <p:cNvPr id="5" name="Picture 3" descr="E:\Isken\Работа\НАО\2023\Презентации\Актобе проект\1.png">
              <a:extLst>
                <a:ext uri="{FF2B5EF4-FFF2-40B4-BE49-F238E27FC236}">
                  <a16:creationId xmlns="" xmlns:a16="http://schemas.microsoft.com/office/drawing/2014/main" id="{280634CC-44F1-3E0D-29E7-C061F2E7F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astelsSmoot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52"/>
            <a:stretch/>
          </p:blipFill>
          <p:spPr bwMode="auto">
            <a:xfrm>
              <a:off x="10718118" y="0"/>
              <a:ext cx="1475470" cy="7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Прямоугольник 3"/>
          <p:cNvSpPr/>
          <p:nvPr/>
        </p:nvSpPr>
        <p:spPr>
          <a:xfrm>
            <a:off x="313508" y="955324"/>
            <a:ext cx="86650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75546" y="249434"/>
            <a:ext cx="5314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47895" y="730484"/>
            <a:ext cx="78780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значит академическая честность? 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Делай задания самостоятельно.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списывай и не передавай свои работы другим.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Уважай труд других: обязательно указывай источники, даже если это 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ИИ только с разрешения учителя.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какой ИИ ты использовал(а) и для чего.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выдавай текст ИИ за свою работу.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помощник, но не замена твоим мыслям! Как избежать нарушений?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эту памятку как чек-лист при подготовке заданий.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Спрашивай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учителя, если сомневаешься.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Проверь: оформлены ли ссылки? переработан ли текст? использован ли ИИ честно? </a:t>
            </a:r>
          </a:p>
        </p:txBody>
      </p:sp>
    </p:spTree>
    <p:extLst>
      <p:ext uri="{BB962C8B-B14F-4D97-AF65-F5344CB8AC3E}">
        <p14:creationId xmlns:p14="http://schemas.microsoft.com/office/powerpoint/2010/main" val="19225507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01C7C50-5120-4A13-8472-663BCC19E8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51"/>
          <a:stretch/>
        </p:blipFill>
        <p:spPr>
          <a:xfrm>
            <a:off x="7567749" y="331140"/>
            <a:ext cx="4622662" cy="6404792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F0EA216C-83F3-49F2-155A-6F7A51E7911D}"/>
              </a:ext>
            </a:extLst>
          </p:cNvPr>
          <p:cNvGrpSpPr/>
          <p:nvPr/>
        </p:nvGrpSpPr>
        <p:grpSpPr>
          <a:xfrm>
            <a:off x="-1589" y="-43329"/>
            <a:ext cx="12192000" cy="732406"/>
            <a:chOff x="0" y="0"/>
            <a:chExt cx="12193588" cy="732501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462020B9-704A-C1BE-EA66-00EEAD4EB8A9}"/>
                </a:ext>
              </a:extLst>
            </p:cNvPr>
            <p:cNvSpPr/>
            <p:nvPr/>
          </p:nvSpPr>
          <p:spPr>
            <a:xfrm>
              <a:off x="0" y="0"/>
              <a:ext cx="12191999" cy="732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ptos" panose="020B0004020202020204" pitchFamily="34" charset="0"/>
              </a:endParaRPr>
            </a:p>
          </p:txBody>
        </p:sp>
        <p:pic>
          <p:nvPicPr>
            <p:cNvPr id="5" name="Picture 3" descr="E:\Isken\Работа\НАО\2023\Презентации\Актобе проект\1.png">
              <a:extLst>
                <a:ext uri="{FF2B5EF4-FFF2-40B4-BE49-F238E27FC236}">
                  <a16:creationId xmlns="" xmlns:a16="http://schemas.microsoft.com/office/drawing/2014/main" id="{280634CC-44F1-3E0D-29E7-C061F2E7FB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astelsSmooth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152"/>
            <a:stretch/>
          </p:blipFill>
          <p:spPr bwMode="auto">
            <a:xfrm>
              <a:off x="10718118" y="0"/>
              <a:ext cx="1475470" cy="732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Прямоугольник 3"/>
          <p:cNvSpPr/>
          <p:nvPr/>
        </p:nvSpPr>
        <p:spPr>
          <a:xfrm>
            <a:off x="3826956" y="248586"/>
            <a:ext cx="45669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РОДИТЕЛЕЙ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8309" y="1002166"/>
            <a:ext cx="821218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нужна академическая честность?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навык на всю жизнь: уважение к труду, честность, ответственность.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учатся думать, а не просто копировать.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помочь?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Интересуйтесь заданиями своих детей: пусть объяснят, как они выполнили.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Напоминайте о необходимости делать всё самостоятельно.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Помогайте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искать информацию, но не делайте за них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важно помнить?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ИИ или чужих работ без указания - тоже нарушение.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сомнений дети могут уточнять у своих педагогов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произошло нарушение: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Поддержите восстановительный подход: объяснить, исправить, переосмыслить.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Помните: школа не наказывает, а воспитывает честность и зрелость</a:t>
            </a:r>
          </a:p>
        </p:txBody>
      </p:sp>
    </p:spTree>
    <p:extLst>
      <p:ext uri="{BB962C8B-B14F-4D97-AF65-F5344CB8AC3E}">
        <p14:creationId xmlns:p14="http://schemas.microsoft.com/office/powerpoint/2010/main" val="37684895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671</Words>
  <Application>Microsoft Office PowerPoint</Application>
  <PresentationFormat>Широкоэкранный</PresentationFormat>
  <Paragraphs>106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Climbey</dc:creator>
  <cp:lastModifiedBy>Utepkalieva</cp:lastModifiedBy>
  <cp:revision>28</cp:revision>
  <cp:lastPrinted>2025-08-26T04:44:23Z</cp:lastPrinted>
  <dcterms:created xsi:type="dcterms:W3CDTF">2025-08-25T07:09:35Z</dcterms:created>
  <dcterms:modified xsi:type="dcterms:W3CDTF">2025-09-18T11:46:49Z</dcterms:modified>
</cp:coreProperties>
</file>