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256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4" r:id="rId10"/>
    <p:sldId id="362" r:id="rId11"/>
    <p:sldId id="363" r:id="rId12"/>
    <p:sldId id="36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51" r:id="rId33"/>
    <p:sldId id="349" r:id="rId34"/>
    <p:sldId id="394" r:id="rId35"/>
    <p:sldId id="350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6E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30" autoAdjust="0"/>
  </p:normalViewPr>
  <p:slideViewPr>
    <p:cSldViewPr>
      <p:cViewPr varScale="1">
        <p:scale>
          <a:sx n="68" d="100"/>
          <a:sy n="68" d="100"/>
        </p:scale>
        <p:origin x="16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A292C3D-5573-47CE-8997-0E06C26EA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C9AA5-F68F-4839-8335-043C83904F0C}" type="slidenum">
              <a:rPr lang="ru-RU"/>
              <a:pPr/>
              <a:t>1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0CF65E-76DB-41B7-A978-A8F41A087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AF624-BFA8-4E2A-BCD2-0A0176CA9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B2A8-7983-42FF-81C9-0D1E2F533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55328-72C9-4DBB-BF5E-789735186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2A540-7058-4C64-BD8A-37D9949B3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FB300-817F-48B0-8AC3-A9FE9338E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D5C1-F850-46F8-BFB8-AAA2B68DB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1726-DB8D-455C-8460-FC01D5EBC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E1C38-CEC3-4A58-A11E-E8E0891F8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3A86-0B81-4A48-A22D-2EC2E3EA9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A2CE-D109-4039-9A91-46EF47282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663B-A99D-4A97-9B70-C191DDD3D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73174-2982-4524-84A7-4CDD7E17A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8E95-8B7D-4CE7-A4D4-183C09308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92A0BEE0-C72D-448C-920D-0C1E85EEB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697" r:id="rId12"/>
    <p:sldLayoutId id="2147483696" r:id="rId13"/>
    <p:sldLayoutId id="214748369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4365625"/>
            <a:ext cx="7553325" cy="11509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/>
              <a:t>Признаки насилия в отношении детей и их идентификация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105400"/>
            <a:ext cx="8077200" cy="1143000"/>
          </a:xfrm>
        </p:spPr>
        <p:txBody>
          <a:bodyPr/>
          <a:lstStyle/>
          <a:p>
            <a:pPr eaLnBrk="1" hangingPunct="1"/>
            <a:endParaRPr lang="ru-RU" sz="2400" b="1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105275" y="293846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28676" name="Picture 4" descr="BS0055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68475"/>
            <a:ext cx="32385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4114800" y="293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4010025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1122363"/>
            <a:ext cx="42687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5689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0A607-43E4-7DB2-676A-919A587D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ru-RU" dirty="0"/>
              <a:t>Особенности поведения родителей или попечителей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22DBA3-F65D-5C87-BEEF-B427366FA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противоречивые, путаные объяснения причин травм у ребенка и нежелание внести ясность в происшедшее;</a:t>
            </a:r>
          </a:p>
          <a:p>
            <a:pPr marL="0" indent="0">
              <a:buNone/>
            </a:pPr>
            <a:r>
              <a:rPr lang="ru-RU" dirty="0"/>
              <a:t>- позднее обращение за медицинской помощью или инициатива обращения за помощью исходит от постороннего лица;</a:t>
            </a:r>
          </a:p>
          <a:p>
            <a:pPr marL="0" indent="0">
              <a:buNone/>
            </a:pPr>
            <a:r>
              <a:rPr lang="ru-RU" dirty="0"/>
              <a:t>- обвинение в травмах самого ребенка;</a:t>
            </a:r>
          </a:p>
        </p:txBody>
      </p:sp>
    </p:spTree>
    <p:extLst>
      <p:ext uri="{BB962C8B-B14F-4D97-AF65-F5344CB8AC3E}">
        <p14:creationId xmlns:p14="http://schemas.microsoft.com/office/powerpoint/2010/main" val="289572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65C22A-E81D-1E32-DC9A-5C3FA58EE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2474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неадекватность реакций родителей на тяжесть повреждения, стремление к её преувеличению или преуменьшению;</a:t>
            </a:r>
          </a:p>
          <a:p>
            <a:pPr marL="0" indent="0">
              <a:buNone/>
            </a:pPr>
            <a:r>
              <a:rPr lang="ru-RU" dirty="0"/>
              <a:t>- отсутствие обеспокоенности за судьбу ребенка;</a:t>
            </a:r>
          </a:p>
          <a:p>
            <a:pPr marL="0" indent="0">
              <a:buNone/>
            </a:pPr>
            <a:r>
              <a:rPr lang="ru-RU" dirty="0"/>
              <a:t>- невнимание, отсутствие ласки и эмоциональной поддержки в обращении с ребенком;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16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194493-1B36-B2B1-0D1D-C65952E9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обеспокоенность собственными проблемами, не относящимися к здоровью ребенка;</a:t>
            </a:r>
          </a:p>
          <a:p>
            <a:pPr marL="0" indent="0">
              <a:buNone/>
            </a:pPr>
            <a:r>
              <a:rPr lang="ru-RU" dirty="0"/>
              <a:t>- рассказы о том, как их наказывали в детстве;</a:t>
            </a:r>
          </a:p>
          <a:p>
            <a:pPr marL="0" indent="0">
              <a:buNone/>
            </a:pPr>
            <a:r>
              <a:rPr lang="ru-RU" dirty="0"/>
              <a:t>- признаки психических расстройств в поведении или проявлении патологических черт характера (агрессивность, возбуждение, неадекватность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724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B1249-0C12-FBBC-4207-F3F13B64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ru-RU" dirty="0"/>
              <a:t>Признаки насилия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637DA-CC40-F302-256A-625AEDB40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424936" cy="4114800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>
                <a:solidFill>
                  <a:srgbClr val="FFC000"/>
                </a:solidFill>
              </a:rPr>
              <a:t>Сексуальное насилие или развращение:</a:t>
            </a:r>
          </a:p>
          <a:p>
            <a:pPr marL="0" indent="0">
              <a:buNone/>
            </a:pPr>
            <a:r>
              <a:rPr lang="ru-RU" sz="3000" b="1" u="sng" dirty="0"/>
              <a:t>Особенности внешнего вида ребенка </a:t>
            </a:r>
            <a:r>
              <a:rPr lang="ru-RU" sz="3000" b="1" dirty="0"/>
              <a:t>– </a:t>
            </a:r>
          </a:p>
          <a:p>
            <a:pPr marL="0" indent="0">
              <a:buNone/>
            </a:pPr>
            <a:r>
              <a:rPr lang="ru-RU" sz="3000" b="1" dirty="0"/>
              <a:t>- повреждения генитальной, анальной или оральной областей, в том числе нарушение целостности девственной плевы, повреждения кожи груди или бедер;</a:t>
            </a:r>
          </a:p>
          <a:p>
            <a:pPr marL="0" indent="0">
              <a:buNone/>
            </a:pPr>
            <a:r>
              <a:rPr lang="ru-RU" sz="3000" b="1" dirty="0"/>
              <a:t>- расширение ануса;</a:t>
            </a:r>
          </a:p>
          <a:p>
            <a:pPr marL="0" indent="0">
              <a:buNone/>
            </a:pPr>
            <a:r>
              <a:rPr lang="ru-RU" sz="3000" b="1" dirty="0"/>
              <a:t>- следы спермы на одежде, коже, в анальной и генитальной областях;</a:t>
            </a:r>
          </a:p>
          <a:p>
            <a:pPr marL="0" indent="0">
              <a:buNone/>
            </a:pPr>
            <a:r>
              <a:rPr lang="ru-RU" sz="3000" b="1" dirty="0"/>
              <a:t>- заболевания, передающиеся половым путем;</a:t>
            </a:r>
          </a:p>
          <a:p>
            <a:pPr marL="0" indent="0">
              <a:buNone/>
            </a:pPr>
            <a:r>
              <a:rPr lang="ru-RU" sz="3000" b="1" dirty="0"/>
              <a:t>- беременность;</a:t>
            </a:r>
          </a:p>
        </p:txBody>
      </p:sp>
    </p:spTree>
    <p:extLst>
      <p:ext uri="{BB962C8B-B14F-4D97-AF65-F5344CB8AC3E}">
        <p14:creationId xmlns:p14="http://schemas.microsoft.com/office/powerpoint/2010/main" val="354149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B44974-89E3-95E7-B800-92C28390B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повторные или хронические инфекции мочевыводящих путей;</a:t>
            </a:r>
          </a:p>
          <a:p>
            <a:pPr marL="0" indent="0">
              <a:buNone/>
            </a:pPr>
            <a:r>
              <a:rPr lang="ru-RU" dirty="0"/>
              <a:t>- резкие изменения веса (потеря или прибавление);</a:t>
            </a:r>
          </a:p>
          <a:p>
            <a:pPr marL="0" indent="0">
              <a:buNone/>
            </a:pPr>
            <a:r>
              <a:rPr lang="ru-RU" dirty="0"/>
              <a:t>- вагинальные кровотечения;</a:t>
            </a:r>
          </a:p>
          <a:p>
            <a:pPr marL="0" indent="0">
              <a:buNone/>
            </a:pPr>
            <a:r>
              <a:rPr lang="ru-RU" dirty="0"/>
              <a:t>- психосоматические расстройства.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74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57D72-A58D-79F3-6300-3E078246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r>
              <a:rPr lang="ru-RU" sz="3600" dirty="0"/>
              <a:t>Особенности психического состояния и поведения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A3519-EC7B-6F95-B15B-608E46D4C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6262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Дети дошкольного возраста:</a:t>
            </a:r>
          </a:p>
          <a:p>
            <a:pPr marL="0" indent="0">
              <a:buNone/>
            </a:pPr>
            <a:r>
              <a:rPr lang="ru-RU" dirty="0"/>
              <a:t>- ночные кошмары;</a:t>
            </a:r>
          </a:p>
          <a:p>
            <a:pPr marL="0" indent="0">
              <a:buNone/>
            </a:pPr>
            <a:r>
              <a:rPr lang="ru-RU" dirty="0"/>
              <a:t>- страхи;</a:t>
            </a:r>
          </a:p>
          <a:p>
            <a:pPr marL="0" indent="0">
              <a:buNone/>
            </a:pPr>
            <a:r>
              <a:rPr lang="ru-RU" dirty="0"/>
              <a:t>- регрессивное поведение (появление действий или поступков, характерных для младшего возраста);</a:t>
            </a:r>
          </a:p>
          <a:p>
            <a:pPr marL="0" indent="0">
              <a:buNone/>
            </a:pPr>
            <a:r>
              <a:rPr lang="ru-RU" dirty="0"/>
              <a:t>- несвойственные характеру сексуальные игры с самим собой, сверстниками или игрушками;</a:t>
            </a:r>
          </a:p>
        </p:txBody>
      </p:sp>
    </p:spTree>
    <p:extLst>
      <p:ext uri="{BB962C8B-B14F-4D97-AF65-F5344CB8AC3E}">
        <p14:creationId xmlns:p14="http://schemas.microsoft.com/office/powerpoint/2010/main" val="3638933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6B4096-87CE-DB13-4932-0C154FCFD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открытая мастурбация;</a:t>
            </a:r>
          </a:p>
          <a:p>
            <a:pPr marL="0" indent="0">
              <a:buNone/>
            </a:pPr>
            <a:r>
              <a:rPr lang="ru-RU" dirty="0"/>
              <a:t>- несвойственные возрасту знания о сексуальном поведении;</a:t>
            </a:r>
          </a:p>
          <a:p>
            <a:pPr marL="0" indent="0">
              <a:buNone/>
            </a:pPr>
            <a:r>
              <a:rPr lang="ru-RU" dirty="0"/>
              <a:t>- беспричинные нервно-психические расстройства.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85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A506E-C6DF-9005-B4F6-44329084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Виды насилия: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1843AE-B2F0-1B86-38F2-C8B99FA9C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/>
              <a:t>Физическое</a:t>
            </a:r>
            <a:r>
              <a:rPr lang="ru-RU" dirty="0"/>
              <a:t> — телесные наказания, причинение боли. 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/>
              <a:t>Эмоциональное</a:t>
            </a:r>
            <a:r>
              <a:rPr lang="ru-RU" dirty="0"/>
              <a:t> — от открытой травли и </a:t>
            </a:r>
            <a:r>
              <a:rPr lang="ru-RU" dirty="0" err="1"/>
              <a:t>буллинга</a:t>
            </a:r>
            <a:r>
              <a:rPr lang="ru-RU" dirty="0"/>
              <a:t> до родительских манипуляций, которые даже не осознаются как насилие (унижение, сравнение, гиперопека).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56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A54CDF-8394-CE3E-99CA-0D88CEEBE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Дети младшего дошкольного возраста:</a:t>
            </a:r>
          </a:p>
          <a:p>
            <a:pPr marL="0" indent="0">
              <a:buNone/>
            </a:pPr>
            <a:r>
              <a:rPr lang="ru-RU" sz="3000" dirty="0"/>
              <a:t>- низкая успеваемость;</a:t>
            </a:r>
          </a:p>
          <a:p>
            <a:pPr marL="0" indent="0">
              <a:buNone/>
            </a:pPr>
            <a:r>
              <a:rPr lang="ru-RU" sz="3000" dirty="0"/>
              <a:t>- замкнутость, стремление к уединению;</a:t>
            </a:r>
          </a:p>
          <a:p>
            <a:pPr marL="0" indent="0">
              <a:buNone/>
            </a:pPr>
            <a:r>
              <a:rPr lang="ru-RU" sz="3000" dirty="0"/>
              <a:t>- изменение ролевого поведения (берет на себя функции родителя);</a:t>
            </a:r>
          </a:p>
          <a:p>
            <a:pPr marL="0" indent="0">
              <a:buNone/>
            </a:pPr>
            <a:r>
              <a:rPr lang="ru-RU" sz="3000" dirty="0"/>
              <a:t>- ухудшение взаимоотношений со сверстниками;</a:t>
            </a:r>
          </a:p>
          <a:p>
            <a:pPr marL="0" indent="0">
              <a:buNone/>
            </a:pPr>
            <a:r>
              <a:rPr lang="ru-RU" sz="3000" dirty="0"/>
              <a:t>- несвойственное возрасту сексуально окрашенное поведение;</a:t>
            </a:r>
          </a:p>
          <a:p>
            <a:pPr marL="0" indent="0">
              <a:buNone/>
            </a:pPr>
            <a:r>
              <a:rPr lang="ru-RU" sz="3000" dirty="0"/>
              <a:t>- стремление полностью закрыть тело одеждой, даже если в этом нет необходимости.</a:t>
            </a:r>
          </a:p>
        </p:txBody>
      </p:sp>
    </p:spTree>
    <p:extLst>
      <p:ext uri="{BB962C8B-B14F-4D97-AF65-F5344CB8AC3E}">
        <p14:creationId xmlns:p14="http://schemas.microsoft.com/office/powerpoint/2010/main" val="140742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C662CA-6683-1AB8-7D00-025C2A34E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8640"/>
            <a:ext cx="8136904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Дети старшего школьного возраста, подростки:</a:t>
            </a:r>
          </a:p>
          <a:p>
            <a:pPr marL="0" indent="0">
              <a:buNone/>
            </a:pPr>
            <a:r>
              <a:rPr lang="ru-RU" dirty="0"/>
              <a:t>- депрессия;</a:t>
            </a:r>
          </a:p>
          <a:p>
            <a:pPr marL="0" indent="0">
              <a:buNone/>
            </a:pPr>
            <a:r>
              <a:rPr lang="ru-RU" dirty="0"/>
              <a:t>- побеги из дома или институциональных учреждений;</a:t>
            </a:r>
          </a:p>
          <a:p>
            <a:pPr marL="0" indent="0">
              <a:buNone/>
            </a:pPr>
            <a:r>
              <a:rPr lang="ru-RU" dirty="0"/>
              <a:t>- низкая самооценка;</a:t>
            </a:r>
          </a:p>
          <a:p>
            <a:pPr marL="0" indent="0">
              <a:buNone/>
            </a:pPr>
            <a:r>
              <a:rPr lang="ru-RU" dirty="0"/>
              <a:t>- угрозы или попытки самоубийства;</a:t>
            </a:r>
          </a:p>
          <a:p>
            <a:pPr marL="0" indent="0">
              <a:buNone/>
            </a:pPr>
            <a:r>
              <a:rPr lang="ru-RU" dirty="0"/>
              <a:t>- сексуализированное поведение;</a:t>
            </a:r>
          </a:p>
          <a:p>
            <a:pPr marL="0" indent="0">
              <a:buNone/>
            </a:pPr>
            <a:r>
              <a:rPr lang="ru-RU" dirty="0"/>
              <a:t>- употребление наркотиков или алкоголя;</a:t>
            </a:r>
          </a:p>
          <a:p>
            <a:pPr marL="0" indent="0">
              <a:buNone/>
            </a:pPr>
            <a:r>
              <a:rPr lang="ru-RU" dirty="0"/>
              <a:t>- проституция или беспорядочные половые связи;</a:t>
            </a:r>
          </a:p>
          <a:p>
            <a:pPr marL="0" indent="0">
              <a:buNone/>
            </a:pPr>
            <a:r>
              <a:rPr lang="ru-RU" dirty="0"/>
              <a:t>- жалобы на боли в животе.</a:t>
            </a:r>
          </a:p>
        </p:txBody>
      </p:sp>
    </p:spTree>
    <p:extLst>
      <p:ext uri="{BB962C8B-B14F-4D97-AF65-F5344CB8AC3E}">
        <p14:creationId xmlns:p14="http://schemas.microsoft.com/office/powerpoint/2010/main" val="3641064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04A8D-C8A6-A0A8-F150-6ABABA72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3708"/>
            <a:ext cx="7772400" cy="1143000"/>
          </a:xfrm>
        </p:spPr>
        <p:txBody>
          <a:bodyPr/>
          <a:lstStyle/>
          <a:p>
            <a:r>
              <a:rPr lang="ru-RU" dirty="0"/>
              <a:t>Признаки насилия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95820-DA78-EDA2-9B4E-2EBD57C17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129292"/>
            <a:ext cx="8568952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Психическое (эмоциональное) насилие</a:t>
            </a:r>
          </a:p>
          <a:p>
            <a:pPr marL="0" indent="0">
              <a:buNone/>
            </a:pPr>
            <a:r>
              <a:rPr lang="ru-RU" sz="3000" u="sng" dirty="0"/>
              <a:t>Особенности психического состояния и физического развития </a:t>
            </a:r>
            <a:r>
              <a:rPr lang="ru-RU" sz="3000" dirty="0"/>
              <a:t>–</a:t>
            </a:r>
          </a:p>
          <a:p>
            <a:pPr marL="0" indent="0">
              <a:buNone/>
            </a:pPr>
            <a:r>
              <a:rPr lang="ru-RU" sz="3000" dirty="0"/>
              <a:t>- задержка физического и умственного развития;</a:t>
            </a:r>
          </a:p>
          <a:p>
            <a:pPr marL="0" indent="0">
              <a:buNone/>
            </a:pPr>
            <a:r>
              <a:rPr lang="ru-RU" sz="3000" dirty="0"/>
              <a:t>- нервный тик;</a:t>
            </a:r>
          </a:p>
          <a:p>
            <a:pPr marL="0" indent="0">
              <a:buNone/>
            </a:pPr>
            <a:r>
              <a:rPr lang="ru-RU" sz="3000" dirty="0"/>
              <a:t>- энурез</a:t>
            </a:r>
          </a:p>
          <a:p>
            <a:pPr marL="0" indent="0">
              <a:buNone/>
            </a:pPr>
            <a:r>
              <a:rPr lang="ru-RU" sz="3000" dirty="0"/>
              <a:t>- печальный вид;</a:t>
            </a:r>
          </a:p>
          <a:p>
            <a:pPr marL="0" indent="0">
              <a:buNone/>
            </a:pPr>
            <a:r>
              <a:rPr lang="ru-RU" sz="3000" dirty="0"/>
              <a:t>- различные соматические заболевания (ожирение, резкая потеря массы тела, язва желудка, кожные заболевания, аллергическая патология).</a:t>
            </a:r>
          </a:p>
        </p:txBody>
      </p:sp>
    </p:spTree>
    <p:extLst>
      <p:ext uri="{BB962C8B-B14F-4D97-AF65-F5344CB8AC3E}">
        <p14:creationId xmlns:p14="http://schemas.microsoft.com/office/powerpoint/2010/main" val="218146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5142E4-7937-D45C-6FF5-3BDE71A6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4114800"/>
          </a:xfrm>
        </p:spPr>
        <p:txBody>
          <a:bodyPr/>
          <a:lstStyle/>
          <a:p>
            <a:r>
              <a:rPr lang="ru-RU" b="1" u="sng" dirty="0"/>
              <a:t>Особенности поведения ребенка</a:t>
            </a:r>
          </a:p>
          <a:p>
            <a:pPr marL="0" indent="0">
              <a:buNone/>
            </a:pPr>
            <a:r>
              <a:rPr lang="ru-RU" dirty="0"/>
              <a:t>- беспокойство или тревожность;</a:t>
            </a:r>
          </a:p>
          <a:p>
            <a:pPr marL="0" indent="0">
              <a:buNone/>
            </a:pPr>
            <a:r>
              <a:rPr lang="ru-RU" dirty="0"/>
              <a:t>- нарушение сна;</a:t>
            </a:r>
          </a:p>
          <a:p>
            <a:pPr marL="0" indent="0">
              <a:buNone/>
            </a:pPr>
            <a:r>
              <a:rPr lang="ru-RU" dirty="0"/>
              <a:t>- длительно сохраняющееся подавленное состояние;</a:t>
            </a:r>
          </a:p>
          <a:p>
            <a:pPr marL="0" indent="0">
              <a:buNone/>
            </a:pPr>
            <a:r>
              <a:rPr lang="ru-RU" dirty="0"/>
              <a:t>- агрессивность;</a:t>
            </a:r>
          </a:p>
          <a:p>
            <a:pPr marL="0" indent="0">
              <a:buNone/>
            </a:pPr>
            <a:r>
              <a:rPr lang="ru-RU" dirty="0"/>
              <a:t>- склонность к уединению;</a:t>
            </a:r>
          </a:p>
          <a:p>
            <a:pPr marL="0" indent="0">
              <a:buNone/>
            </a:pPr>
            <a:r>
              <a:rPr lang="ru-RU" dirty="0"/>
              <a:t>- чрезмерная уступчивость, заискивающе, угодливое поведение;</a:t>
            </a:r>
          </a:p>
          <a:p>
            <a:pPr marL="0" indent="0">
              <a:buNone/>
            </a:pPr>
            <a:r>
              <a:rPr lang="ru-RU" dirty="0"/>
              <a:t>- угрозы или попытки самоубийства;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824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FEE043-BFE0-B313-0E17-7B50FC92C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неумение общаться, налаживать отношения с другими людьми, включая сверстников;</a:t>
            </a:r>
          </a:p>
          <a:p>
            <a:pPr marL="0" indent="0">
              <a:buNone/>
            </a:pPr>
            <a:r>
              <a:rPr lang="ru-RU" dirty="0"/>
              <a:t>- плохая успеваемость;</a:t>
            </a:r>
          </a:p>
          <a:p>
            <a:pPr marL="0" indent="0">
              <a:buNone/>
            </a:pPr>
            <a:r>
              <a:rPr lang="ru-RU" dirty="0"/>
              <a:t>- низкая самооценка;</a:t>
            </a:r>
          </a:p>
          <a:p>
            <a:pPr marL="0" indent="0">
              <a:buNone/>
            </a:pPr>
            <a:r>
              <a:rPr lang="ru-RU" dirty="0"/>
              <a:t>- нарушение аппетита.</a:t>
            </a:r>
          </a:p>
        </p:txBody>
      </p:sp>
    </p:spTree>
    <p:extLst>
      <p:ext uri="{BB962C8B-B14F-4D97-AF65-F5344CB8AC3E}">
        <p14:creationId xmlns:p14="http://schemas.microsoft.com/office/powerpoint/2010/main" val="3713554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FC431B-2D77-6B34-8664-C3C1E0C33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0"/>
            <a:ext cx="8352928" cy="4114800"/>
          </a:xfrm>
        </p:spPr>
        <p:txBody>
          <a:bodyPr/>
          <a:lstStyle/>
          <a:p>
            <a:pPr marL="0" indent="0">
              <a:buNone/>
            </a:pPr>
            <a:r>
              <a:rPr lang="ru-RU" sz="3000" u="sng" dirty="0"/>
              <a:t>Особенности поведения взрослых </a:t>
            </a:r>
            <a:r>
              <a:rPr lang="ru-RU" sz="3000" dirty="0"/>
              <a:t>–</a:t>
            </a:r>
          </a:p>
          <a:p>
            <a:pPr marL="0" indent="0">
              <a:buNone/>
            </a:pPr>
            <a:r>
              <a:rPr lang="ru-RU" sz="3000" dirty="0"/>
              <a:t>- нежелание утешить ребенка, который, действительно, в этом нуждается;</a:t>
            </a:r>
          </a:p>
          <a:p>
            <a:pPr marL="0" indent="0">
              <a:buNone/>
            </a:pPr>
            <a:r>
              <a:rPr lang="ru-RU" sz="3000" dirty="0"/>
              <a:t>- оскорбление, брань, обвинение или публичное оскорбление ребенка;</a:t>
            </a:r>
          </a:p>
          <a:p>
            <a:pPr marL="0" indent="0">
              <a:buNone/>
            </a:pPr>
            <a:r>
              <a:rPr lang="ru-RU" sz="3000" dirty="0"/>
              <a:t>- постоянное сверхкритичное отношение к нему;</a:t>
            </a:r>
          </a:p>
          <a:p>
            <a:pPr marL="0" indent="0">
              <a:buNone/>
            </a:pPr>
            <a:r>
              <a:rPr lang="ru-RU" sz="3000" dirty="0"/>
              <a:t>- негативная характеристика ребенка;</a:t>
            </a:r>
          </a:p>
          <a:p>
            <a:pPr marL="0" indent="0">
              <a:buNone/>
            </a:pPr>
            <a:r>
              <a:rPr lang="ru-RU" sz="3000" dirty="0"/>
              <a:t>- отождествление ребенка с ненавистным или нелюбимым родственником;</a:t>
            </a:r>
          </a:p>
          <a:p>
            <a:pPr marL="0" indent="0">
              <a:buNone/>
            </a:pPr>
            <a:r>
              <a:rPr lang="ru-RU" sz="3000" dirty="0"/>
              <a:t>- перекладывание на него ответственности за свои неудачи;</a:t>
            </a:r>
          </a:p>
          <a:p>
            <a:pPr marL="0" indent="0">
              <a:buNone/>
            </a:pPr>
            <a:r>
              <a:rPr lang="ru-RU" sz="3000" dirty="0"/>
              <a:t>- открытое признание в нелюбви или ненависти к ребенку.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163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C6496-7A4B-15BB-B2D3-D21524F8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ru-RU" dirty="0"/>
              <a:t>Признаки насилия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B60C2-AC28-F206-33C3-80005CA84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052736"/>
            <a:ext cx="8424936" cy="4114800"/>
          </a:xfrm>
        </p:spPr>
        <p:txBody>
          <a:bodyPr/>
          <a:lstStyle/>
          <a:p>
            <a:pPr marL="0" indent="0">
              <a:buNone/>
            </a:pPr>
            <a:r>
              <a:rPr lang="ru-RU" sz="3000" u="sng" dirty="0">
                <a:solidFill>
                  <a:schemeClr val="tx2"/>
                </a:solidFill>
              </a:rPr>
              <a:t>Пренебрежение нуждами ребенка (моральная жестокость)</a:t>
            </a:r>
          </a:p>
          <a:p>
            <a:pPr marL="0" indent="0">
              <a:buNone/>
            </a:pPr>
            <a:r>
              <a:rPr lang="ru-RU" sz="3000" dirty="0"/>
              <a:t>- отсутствие адекватного возрасту и потребностям ребенка питания, одежды, жилья, образования, медицинской помощи, включая отказ от его лечения;</a:t>
            </a:r>
          </a:p>
          <a:p>
            <a:pPr marL="0" indent="0">
              <a:buNone/>
            </a:pPr>
            <a:r>
              <a:rPr lang="ru-RU" sz="3000" dirty="0"/>
              <a:t>- отсутствие должного внимания или заботы, в результате чего ребенок может стать жертвой несчастного случая;</a:t>
            </a:r>
          </a:p>
          <a:p>
            <a:pPr marL="0" indent="0">
              <a:buNone/>
            </a:pPr>
            <a:r>
              <a:rPr lang="ru-RU" sz="3000" dirty="0"/>
              <a:t>- нанесение повреждений, вовлечение в употребление алкоголя, наркотиков, а также в совершение правонарушений.</a:t>
            </a:r>
          </a:p>
        </p:txBody>
      </p:sp>
    </p:spTree>
    <p:extLst>
      <p:ext uri="{BB962C8B-B14F-4D97-AF65-F5344CB8AC3E}">
        <p14:creationId xmlns:p14="http://schemas.microsoft.com/office/powerpoint/2010/main" val="60946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AEDA5-2667-60E7-91E2-31F38990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/>
              <a:t>Особенности внешнего вида и поведение ребенка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1CCE9-ACC4-4826-CD3C-1813AA903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утомленный, сонный вид, опухшие веки;</a:t>
            </a:r>
          </a:p>
          <a:p>
            <a:pPr marL="0" indent="0">
              <a:buNone/>
            </a:pPr>
            <a:r>
              <a:rPr lang="ru-RU" dirty="0"/>
              <a:t>- санитарно-гигиеническая запущенность, педикулез;</a:t>
            </a:r>
          </a:p>
          <a:p>
            <a:pPr marL="0" indent="0">
              <a:buNone/>
            </a:pPr>
            <a:r>
              <a:rPr lang="ru-RU" dirty="0"/>
              <a:t>- низкая масса тела, увеличивающаяся при регулярном достаточном питании (например, - во время пребывания в больнице или приюте);</a:t>
            </a:r>
          </a:p>
          <a:p>
            <a:pPr marL="0" indent="0">
              <a:buNone/>
            </a:pPr>
            <a:r>
              <a:rPr lang="ru-RU" dirty="0"/>
              <a:t> - задержка роста или общее отставание в физическом развитии;</a:t>
            </a:r>
          </a:p>
        </p:txBody>
      </p:sp>
    </p:spTree>
    <p:extLst>
      <p:ext uri="{BB962C8B-B14F-4D97-AF65-F5344CB8AC3E}">
        <p14:creationId xmlns:p14="http://schemas.microsoft.com/office/powerpoint/2010/main" val="2480455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8115A6-2B64-63B9-5709-78F8EF69F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-258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задержка речевого и моторного развития, исчезающие при улучшении ситуации и появлении заботы о ребенке;</a:t>
            </a:r>
          </a:p>
          <a:p>
            <a:pPr marL="0" indent="0">
              <a:buNone/>
            </a:pPr>
            <a:r>
              <a:rPr lang="ru-RU" dirty="0"/>
              <a:t>- выраженная пеленочная сыпь и обезвоживание, характерные для грудных детей;</a:t>
            </a:r>
          </a:p>
          <a:p>
            <a:pPr marL="0" indent="0">
              <a:buNone/>
            </a:pPr>
            <a:r>
              <a:rPr lang="ru-RU" dirty="0"/>
              <a:t>- частая заболеваемость вялотекущими хроническими инфекционными болезнями;</a:t>
            </a:r>
          </a:p>
          <a:p>
            <a:pPr marL="0" indent="0">
              <a:buNone/>
            </a:pPr>
            <a:r>
              <a:rPr lang="ru-RU" dirty="0"/>
              <a:t>- многократная госпитализация в отделения неотложной и скорой помощи;</a:t>
            </a:r>
          </a:p>
          <a:p>
            <a:pPr marL="0" indent="0">
              <a:buNone/>
            </a:pPr>
            <a:r>
              <a:rPr lang="ru-RU" dirty="0"/>
              <a:t>- повторные повреждения от случайных травм или отравлений.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555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BBEFF-A58B-20EF-FBEA-9E2296BD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ru-RU" sz="4000" dirty="0"/>
              <a:t>Особенности психического состояния и поведения ребенка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9C9E7-B4F2-9E5B-6127-91674E97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75" y="1628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постоянный голод и/или жажда;</a:t>
            </a:r>
          </a:p>
          <a:p>
            <a:pPr marL="0" indent="0">
              <a:buNone/>
            </a:pPr>
            <a:r>
              <a:rPr lang="ru-RU" dirty="0"/>
              <a:t>- кража пищи;</a:t>
            </a:r>
          </a:p>
          <a:p>
            <a:pPr marL="0" indent="0">
              <a:buNone/>
            </a:pPr>
            <a:r>
              <a:rPr lang="ru-RU" dirty="0"/>
              <a:t>- стремление любыми способами, вплоть до нанесения самоповреждений, привлечь к себе - внимание взрослых;</a:t>
            </a:r>
          </a:p>
          <a:p>
            <a:pPr marL="0" indent="0">
              <a:buNone/>
            </a:pPr>
            <a:r>
              <a:rPr lang="ru-RU" dirty="0"/>
              <a:t>- требование ласки и внимания;</a:t>
            </a:r>
          </a:p>
          <a:p>
            <a:pPr marL="0" indent="0">
              <a:buNone/>
            </a:pPr>
            <a:r>
              <a:rPr lang="ru-RU" dirty="0"/>
              <a:t>- подавленное настроение, апатия;</a:t>
            </a:r>
          </a:p>
          <a:p>
            <a:pPr marL="0" indent="0">
              <a:buNone/>
            </a:pPr>
            <a:r>
              <a:rPr lang="ru-RU" dirty="0"/>
              <a:t>- пассивность;</a:t>
            </a:r>
          </a:p>
          <a:p>
            <a:pPr marL="0" indent="0">
              <a:buNone/>
            </a:pPr>
            <a:r>
              <a:rPr lang="ru-RU" dirty="0"/>
              <a:t>- агрессивность и импульсивность;</a:t>
            </a:r>
          </a:p>
        </p:txBody>
      </p:sp>
    </p:spTree>
    <p:extLst>
      <p:ext uri="{BB962C8B-B14F-4D97-AF65-F5344CB8AC3E}">
        <p14:creationId xmlns:p14="http://schemas.microsoft.com/office/powerpoint/2010/main" val="117575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9609B-4CC1-41EC-C93D-65BE69E1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насилия: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A42A0-A3D2-E561-C3DC-91620585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/>
              <a:t>Сексуальное. 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/>
              <a:t>Запущенность</a:t>
            </a:r>
            <a:r>
              <a:rPr lang="ru-RU" dirty="0"/>
              <a:t> — бездействие, ненадлежащее исполнение своих обязанностей родителями или опекунами. Ребенка не трогают, но лишают безопасности и удовлетворения базовых потребностей: гигиена, комфорт, питание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217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C2019E-D1C7-8877-815C-AD707F8CF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деликвентное</a:t>
            </a:r>
            <a:r>
              <a:rPr lang="ru-RU" dirty="0"/>
              <a:t> (антиобщественное) поведение, вплоть до вандализма;</a:t>
            </a:r>
          </a:p>
          <a:p>
            <a:pPr marL="0" indent="0">
              <a:buNone/>
            </a:pPr>
            <a:r>
              <a:rPr lang="ru-RU" dirty="0"/>
              <a:t>- неумение общаться с людьми, дружить;</a:t>
            </a:r>
          </a:p>
          <a:p>
            <a:pPr marL="0" indent="0">
              <a:buNone/>
            </a:pPr>
            <a:r>
              <a:rPr lang="ru-RU" dirty="0"/>
              <a:t>- неразборчивое дружелюбие;</a:t>
            </a:r>
          </a:p>
          <a:p>
            <a:pPr marL="0" indent="0">
              <a:buNone/>
            </a:pPr>
            <a:r>
              <a:rPr lang="ru-RU" dirty="0"/>
              <a:t>- регрессивное поведение;</a:t>
            </a:r>
          </a:p>
          <a:p>
            <a:pPr marL="0" indent="0">
              <a:buNone/>
            </a:pPr>
            <a:r>
              <a:rPr lang="ru-RU" dirty="0"/>
              <a:t>- мастурбация;</a:t>
            </a:r>
          </a:p>
          <a:p>
            <a:pPr marL="0" indent="0">
              <a:buNone/>
            </a:pPr>
            <a:r>
              <a:rPr lang="ru-RU" dirty="0"/>
              <a:t>- трудности в обучении, низкая успеваемость, недостаток знаний;</a:t>
            </a:r>
          </a:p>
          <a:p>
            <a:pPr marL="0" indent="0">
              <a:buNone/>
            </a:pPr>
            <a:r>
              <a:rPr lang="ru-RU" dirty="0"/>
              <a:t>- низкая самооценка.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483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34F592-FFB3-51D6-5CDD-D6B2914E9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4400" b="1" i="1" u="sng" dirty="0" err="1">
                <a:solidFill>
                  <a:srgbClr val="FFC000"/>
                </a:solidFill>
              </a:rPr>
              <a:t>Идентифика́ция</a:t>
            </a:r>
            <a:r>
              <a:rPr lang="ru-RU" sz="4000" dirty="0">
                <a:solidFill>
                  <a:srgbClr val="FFC000"/>
                </a:solidFill>
              </a:rPr>
              <a:t> </a:t>
            </a:r>
            <a:r>
              <a:rPr lang="ru-RU" sz="4000" dirty="0"/>
              <a:t>(от лат. </a:t>
            </a:r>
            <a:r>
              <a:rPr lang="ru-RU" sz="4000" i="1" dirty="0" err="1"/>
              <a:t>identifico</a:t>
            </a:r>
            <a:r>
              <a:rPr lang="ru-RU" sz="4000" dirty="0"/>
              <a:t> </a:t>
            </a:r>
            <a:r>
              <a:rPr lang="ru-RU" sz="4000" dirty="0">
                <a:solidFill>
                  <a:srgbClr val="FF0000"/>
                </a:solidFill>
              </a:rPr>
              <a:t>«отождествлять</a:t>
            </a:r>
            <a:r>
              <a:rPr lang="ru-RU" sz="4000" dirty="0"/>
              <a:t>»):</a:t>
            </a:r>
          </a:p>
          <a:p>
            <a:pPr marL="0" indent="0">
              <a:buNone/>
            </a:pPr>
            <a:r>
              <a:rPr lang="ru-RU" sz="4000" dirty="0"/>
              <a:t>установление тождественности неизвестного объекта известному на основании совпадения признаков; распознание</a:t>
            </a:r>
          </a:p>
        </p:txBody>
      </p:sp>
    </p:spTree>
    <p:extLst>
      <p:ext uri="{BB962C8B-B14F-4D97-AF65-F5344CB8AC3E}">
        <p14:creationId xmlns:p14="http://schemas.microsoft.com/office/powerpoint/2010/main" val="3298188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для чего нужна идентификация жертвы насилия?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71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Идентификация проводится в виде беседы при личном контакте с получателями услуг с участием представителей органов внутренних дел, социального работника и психолога. </a:t>
            </a:r>
            <a:endParaRPr lang="ru-RU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CEFF13-B655-EE5C-2112-BA5A0049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88" y="332656"/>
            <a:ext cx="8784976" cy="41148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Если вы узнали о насильственных действиях по отношению к ребенку, негодование и гнев в его адрес запрещены! Поговорите с ним осторожно, деликатно, чтобы он не закрылся и нашел в себе силы рассказать, что произошло.  Ужас, который вы продемонстрируете, подросток может перенести на себя. Отвращение близкого человека будет означать для него только одно — он отвратителен, бессилен, виновен в том, что допустил такое.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203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dirty="0"/>
              <a:t>????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2D8A8-A5FA-6519-F7AF-6EF23B51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Мифы и реальность.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EBFE7E-3585-BEF1-82C4-8EA62634A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75" y="174365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Миф:</a:t>
            </a:r>
            <a:r>
              <a:rPr lang="ru-RU" dirty="0"/>
              <a:t> насилие может существовать лишь в неблагополучной семье, угроза исходит только от асоциальных, маргинальных людей. </a:t>
            </a:r>
          </a:p>
          <a:p>
            <a:pPr marL="0" indent="0">
              <a:buNone/>
            </a:pPr>
            <a:r>
              <a:rPr lang="ru-RU" b="1" dirty="0"/>
              <a:t>Реальность:</a:t>
            </a:r>
            <a:r>
              <a:rPr lang="ru-RU" dirty="0"/>
              <a:t> насилие в отношении детей существует во многих семьях, в разных странах, и совершенно не зависит от культурного уровня, этнической принадлежности, образования и дохода взрослых.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04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B8BF2-6F91-6C83-0CD9-10CAE433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Мифы и реальность.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EDAE9-9138-79EF-3D1C-1AB0E9968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Миф: </a:t>
            </a:r>
            <a:r>
              <a:rPr lang="ru-RU" dirty="0"/>
              <a:t>насилие — это что-то страшное, но очень далекое: неблагополучные районы, заброшенные места, городские зоны, где почти не бывает людей. </a:t>
            </a:r>
          </a:p>
          <a:p>
            <a:pPr marL="0" indent="0">
              <a:buNone/>
            </a:pPr>
            <a:r>
              <a:rPr lang="ru-RU" b="1" dirty="0"/>
              <a:t>Реальность:</a:t>
            </a:r>
            <a:r>
              <a:rPr lang="ru-RU" dirty="0"/>
              <a:t> насилие совершается там, где, наоборот, должна обеспечиваться безопасность: семья, школа, приют или детский дом.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17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30156-1F02-053C-B5FD-BDCBAA46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16" y="190500"/>
            <a:ext cx="7772400" cy="1143000"/>
          </a:xfrm>
        </p:spPr>
        <p:txBody>
          <a:bodyPr/>
          <a:lstStyle/>
          <a:p>
            <a:r>
              <a:rPr lang="ru-RU" dirty="0"/>
              <a:t>Признаки насилия: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2FE3E-A1DF-24DD-C89B-C81C25621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33500"/>
            <a:ext cx="8424936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</a:rPr>
              <a:t>Физическое насилие:</a:t>
            </a:r>
          </a:p>
          <a:p>
            <a:pPr marL="0" indent="0">
              <a:buNone/>
            </a:pPr>
            <a:r>
              <a:rPr lang="ru-RU" sz="3000" dirty="0"/>
              <a:t>Внешний вид:</a:t>
            </a:r>
          </a:p>
          <a:p>
            <a:pPr marL="0" indent="0">
              <a:buNone/>
            </a:pPr>
            <a:r>
              <a:rPr lang="ru-RU" sz="3000" dirty="0"/>
              <a:t>- множественные повреждения, имеющие специфический характер (отпечатки пальцев, ремня, сигаретные ожоги) и различную степень давности (свежие и заживающие);</a:t>
            </a:r>
          </a:p>
          <a:p>
            <a:pPr marL="0" indent="0">
              <a:buNone/>
            </a:pPr>
            <a:r>
              <a:rPr lang="ru-RU" sz="3000" dirty="0"/>
              <a:t>- задержка физического развития (отставание в весе и росте), обезвоживание (для грудных детей);</a:t>
            </a:r>
          </a:p>
          <a:p>
            <a:pPr marL="0" indent="0">
              <a:buNone/>
            </a:pPr>
            <a:r>
              <a:rPr lang="ru-RU" sz="3000" dirty="0"/>
              <a:t>- признаки плохого ухода (гигиеническая запущенность, неопрятный внешний вид, сыпь).</a:t>
            </a:r>
          </a:p>
        </p:txBody>
      </p:sp>
    </p:spTree>
    <p:extLst>
      <p:ext uri="{BB962C8B-B14F-4D97-AF65-F5344CB8AC3E}">
        <p14:creationId xmlns:p14="http://schemas.microsoft.com/office/powerpoint/2010/main" val="307331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FB77B-DA0E-7400-8692-8F6D90C5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ru-RU" dirty="0"/>
              <a:t>Основные типы травм: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DAAFE-B2E6-5AB3-B0E9-4A1894083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теле – синяки, ссадины, раны, следы от прижигания предметами, горячими жидкостями, сигаретами или от ударов ремнем; повреждения внутренних органов или костей травматического характера.</a:t>
            </a:r>
          </a:p>
          <a:p>
            <a:pPr marL="0" indent="0">
              <a:buNone/>
            </a:pPr>
            <a:r>
              <a:rPr lang="ru-RU" dirty="0"/>
              <a:t>На голове – </a:t>
            </a:r>
            <a:r>
              <a:rPr lang="ru-RU" dirty="0" err="1"/>
              <a:t>ретинальные</a:t>
            </a:r>
            <a:r>
              <a:rPr lang="ru-RU" dirty="0"/>
              <a:t> геморрагии (кровоизлияния в глазное яблоко), участки облысения, выбитые или расшатанные зубы, разрывы или порезы во рту, на губах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73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27BB47-79B2-9E27-CC52-DE2D834CD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90872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Особой формой физического насилия у детей раннего возраста является синдром сотрясения, который характеризуется </a:t>
            </a:r>
            <a:r>
              <a:rPr lang="ru-RU" dirty="0" err="1"/>
              <a:t>ретинальными</a:t>
            </a:r>
            <a:r>
              <a:rPr lang="ru-RU" dirty="0"/>
              <a:t> геморрагиями и </a:t>
            </a:r>
            <a:r>
              <a:rPr lang="ru-RU" dirty="0" err="1"/>
              <a:t>субдуральными</a:t>
            </a:r>
            <a:r>
              <a:rPr lang="ru-RU" dirty="0"/>
              <a:t> гематомами (кровоизлияния под оболочки головного мозга) без наружных признаков повреждений. Проявляется в виде потери сознания, рвоты, головных болей.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1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3D84E4-BDC4-0EBA-8F08-F89AE3B4E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88785"/>
      </p:ext>
    </p:extLst>
  </p:cSld>
  <p:clrMapOvr>
    <a:masterClrMapping/>
  </p:clrMapOvr>
</p:sld>
</file>

<file path=ppt/theme/theme1.xml><?xml version="1.0" encoding="utf-8"?>
<a:theme xmlns:a="http://schemas.openxmlformats.org/drawingml/2006/main" name="Синий обелиск">
  <a:themeElements>
    <a:clrScheme name="Синий обелиск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Designs\Синий обелиск.pot</Template>
  <TotalTime>1785</TotalTime>
  <Words>1342</Words>
  <Application>Microsoft Office PowerPoint</Application>
  <PresentationFormat>Экран (4:3)</PresentationFormat>
  <Paragraphs>135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Times New Roman</vt:lpstr>
      <vt:lpstr>Wingdings</vt:lpstr>
      <vt:lpstr>Синий обелиск</vt:lpstr>
      <vt:lpstr>Признаки насилия в отношении детей и их идентификация</vt:lpstr>
      <vt:lpstr> Виды насилия:  </vt:lpstr>
      <vt:lpstr>Виды насилия:</vt:lpstr>
      <vt:lpstr>Мифы и реальность.</vt:lpstr>
      <vt:lpstr>Мифы и реальность.</vt:lpstr>
      <vt:lpstr>Признаки насилия:</vt:lpstr>
      <vt:lpstr>Основные типы травм: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поведения родителей или попечителей</vt:lpstr>
      <vt:lpstr>Презентация PowerPoint</vt:lpstr>
      <vt:lpstr>Презентация PowerPoint</vt:lpstr>
      <vt:lpstr>Признаки насилия</vt:lpstr>
      <vt:lpstr>Презентация PowerPoint</vt:lpstr>
      <vt:lpstr>Особенности психического состояния и поведения детей</vt:lpstr>
      <vt:lpstr>Презентация PowerPoint</vt:lpstr>
      <vt:lpstr>Презентация PowerPoint</vt:lpstr>
      <vt:lpstr>Презентация PowerPoint</vt:lpstr>
      <vt:lpstr>Признаки насилия</vt:lpstr>
      <vt:lpstr>Презентация PowerPoint</vt:lpstr>
      <vt:lpstr>Презентация PowerPoint</vt:lpstr>
      <vt:lpstr>Презентация PowerPoint</vt:lpstr>
      <vt:lpstr>Признаки насилия</vt:lpstr>
      <vt:lpstr>Особенности внешнего вида и поведение ребенка</vt:lpstr>
      <vt:lpstr>Презентация PowerPoint</vt:lpstr>
      <vt:lpstr>Особенности психического состояния и поведения ребенка</vt:lpstr>
      <vt:lpstr>Презентация PowerPoint</vt:lpstr>
      <vt:lpstr>Презентация PowerPoint</vt:lpstr>
      <vt:lpstr>     для чего нужна идентификация жертвы насилия?</vt:lpstr>
      <vt:lpstr>Презентация PowerPoint</vt:lpstr>
      <vt:lpstr>Презентация PowerPoint</vt:lpstr>
      <vt:lpstr>Презентация PowerPoint</vt:lpstr>
    </vt:vector>
  </TitlesOfParts>
  <Company>КМБПЧ и СЗ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Прав Человека</dc:title>
  <dc:subject>HR</dc:subject>
  <dc:creator>Юрий Гусаков</dc:creator>
  <cp:lastModifiedBy>Zabirova</cp:lastModifiedBy>
  <cp:revision>115</cp:revision>
  <cp:lastPrinted>1601-01-01T00:00:00Z</cp:lastPrinted>
  <dcterms:created xsi:type="dcterms:W3CDTF">2003-11-21T09:32:00Z</dcterms:created>
  <dcterms:modified xsi:type="dcterms:W3CDTF">2025-09-17T07:57:57Z</dcterms:modified>
</cp:coreProperties>
</file>