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69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68879" y="1190982"/>
            <a:ext cx="7579043" cy="35994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086"/>
              </a:lnSpc>
              <a:buNone/>
            </a:pPr>
            <a:r>
              <a:rPr lang="en-US" sz="5669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Обучение детей личной гигиене и границам личного пространства</a:t>
            </a:r>
            <a:endParaRPr lang="en-US" sz="5669" dirty="0"/>
          </a:p>
        </p:txBody>
      </p:sp>
      <p:sp>
        <p:nvSpPr>
          <p:cNvPr id="6" name="Text 3"/>
          <p:cNvSpPr/>
          <p:nvPr/>
        </p:nvSpPr>
        <p:spPr>
          <a:xfrm>
            <a:off x="6268879" y="5103376"/>
            <a:ext cx="7579043" cy="1335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9"/>
              </a:lnSpc>
              <a:buNone/>
            </a:pPr>
            <a:r>
              <a:rPr lang="en-US" sz="1643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Обучение детей правилам личной гигиены и пониманию границ личного пространства - это важный шаг в профилактике преступлений против половой неприкосновенности. Освоение этих навыков помогает детям сформировать безопасные модели поведения и защитить себя.</a:t>
            </a:r>
            <a:endParaRPr lang="en-US" sz="1643" dirty="0"/>
          </a:p>
        </p:txBody>
      </p:sp>
      <p:sp>
        <p:nvSpPr>
          <p:cNvPr id="7" name="Shape 4"/>
          <p:cNvSpPr/>
          <p:nvPr/>
        </p:nvSpPr>
        <p:spPr>
          <a:xfrm>
            <a:off x="6268879" y="6689050"/>
            <a:ext cx="333851" cy="333851"/>
          </a:xfrm>
          <a:prstGeom prst="roundRect">
            <a:avLst>
              <a:gd name="adj" fmla="val 2738672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16847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Личная гигиена: Основные правила и их значение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06407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  <a:ln/>
        </p:spPr>
      </p:sp>
      <p:sp>
        <p:nvSpPr>
          <p:cNvPr id="7" name="Text 4"/>
          <p:cNvSpPr/>
          <p:nvPr/>
        </p:nvSpPr>
        <p:spPr>
          <a:xfrm>
            <a:off x="1004530" y="3105745"/>
            <a:ext cx="15728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140393"/>
            <a:ext cx="32711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Регулярное мытье рук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620810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Частое и тщательное мытье рук помогает предотвратить распространение болезней.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06407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  <a:ln/>
        </p:spPr>
      </p:sp>
      <p:sp>
        <p:nvSpPr>
          <p:cNvPr id="11" name="Text 8"/>
          <p:cNvSpPr/>
          <p:nvPr/>
        </p:nvSpPr>
        <p:spPr>
          <a:xfrm>
            <a:off x="5746433" y="3105745"/>
            <a:ext cx="20204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14039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Уход за телом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3620810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Ежедневные гигиенические процедуры, такие как принятие душа и чистка зубов, поддерживают здоровье и чистоту.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79358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  <a:ln/>
        </p:spPr>
      </p:sp>
      <p:sp>
        <p:nvSpPr>
          <p:cNvPr id="15" name="Text 12"/>
          <p:cNvSpPr/>
          <p:nvPr/>
        </p:nvSpPr>
        <p:spPr>
          <a:xfrm>
            <a:off x="982742" y="5835253"/>
            <a:ext cx="200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869900"/>
            <a:ext cx="33005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Уборка личных вещей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635031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Поддержание чистоты в личных вещах (одежда, постель, игрушки) способствует гигиене и комфорту.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1828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Границы личного пространства: Что это такое и почему они важны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462457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Что такое личное пространство?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379000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Личное пространство - это невидимый круг вокруг человека, в который не должны вторгаться другие люди без разрешения.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462457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Почему границы важны?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379000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Понимание и уважение личных границ помогает детям чувствовать себя в безопасности и комфортно взаимодействовать с окружающими.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462457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Как их устанавливать?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379000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Детей нужно учить говорить "нет", если им неприятны прикосновения, и просить разрешения на физический контакт.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626864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Преступления против половой неприкосновенности: Статистика и последствия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3043237"/>
            <a:ext cx="4542115" cy="2701766"/>
          </a:xfrm>
          <a:prstGeom prst="roundRect">
            <a:avLst>
              <a:gd name="adj" fmla="val 4935"/>
            </a:avLst>
          </a:prstGeom>
          <a:solidFill>
            <a:srgbClr val="EFE7D6"/>
          </a:solidFill>
          <a:ln/>
        </p:spPr>
      </p:sp>
      <p:sp>
        <p:nvSpPr>
          <p:cNvPr id="7" name="Text 4"/>
          <p:cNvSpPr/>
          <p:nvPr/>
        </p:nvSpPr>
        <p:spPr>
          <a:xfrm>
            <a:off x="4712970" y="326540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Статистика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712970" y="3745825"/>
            <a:ext cx="409777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 сожалению, преступления против половой неприкосновенности детей широко распространены. Важно помнить, что это серьезная проблема.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9255085" y="3043237"/>
            <a:ext cx="4542115" cy="2701766"/>
          </a:xfrm>
          <a:prstGeom prst="roundRect">
            <a:avLst>
              <a:gd name="adj" fmla="val 4935"/>
            </a:avLst>
          </a:prstGeom>
          <a:solidFill>
            <a:srgbClr val="EFE7D6"/>
          </a:solidFill>
          <a:ln/>
        </p:spPr>
      </p:sp>
      <p:sp>
        <p:nvSpPr>
          <p:cNvPr id="10" name="Text 7"/>
          <p:cNvSpPr/>
          <p:nvPr/>
        </p:nvSpPr>
        <p:spPr>
          <a:xfrm>
            <a:off x="9477256" y="3265408"/>
            <a:ext cx="405229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Долгосрочные последствия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9477256" y="3745825"/>
            <a:ext cx="409777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Пережитое насилие может привести к травме, депрессии, тревожности и другим серьезным психологическим последствиям у ребенка.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4490799" y="5967174"/>
            <a:ext cx="9306401" cy="1635562"/>
          </a:xfrm>
          <a:prstGeom prst="roundRect">
            <a:avLst>
              <a:gd name="adj" fmla="val 8151"/>
            </a:avLst>
          </a:prstGeom>
          <a:solidFill>
            <a:srgbClr val="EFE7D6"/>
          </a:solidFill>
          <a:ln/>
        </p:spPr>
      </p:sp>
      <p:sp>
        <p:nvSpPr>
          <p:cNvPr id="13" name="Text 10"/>
          <p:cNvSpPr/>
          <p:nvPr/>
        </p:nvSpPr>
        <p:spPr>
          <a:xfrm>
            <a:off x="4712970" y="6189345"/>
            <a:ext cx="45791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Необходимость профилактики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4712970" y="6669762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Обучение детей личной гигиене и границам личного пространства может помочь предотвратить подобные ситуации.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40303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Профилактика: Роль родителей и педагогов</a:t>
            </a:r>
            <a:endParaRPr lang="en-US" sz="437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125033"/>
            <a:ext cx="3518059" cy="8886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260163" y="434697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Осведомленность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260163" y="4827389"/>
            <a:ext cx="307371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Родители и педагоги должны быть в курсе проблемы и владеть необходимой информацией.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052" y="3125033"/>
            <a:ext cx="3518178" cy="88868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778222" y="434697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Открытый диалог</a:t>
            </a:r>
            <a:endParaRPr lang="en-US" sz="2187" dirty="0"/>
          </a:p>
        </p:txBody>
      </p:sp>
      <p:sp>
        <p:nvSpPr>
          <p:cNvPr id="12" name="Text 7"/>
          <p:cNvSpPr/>
          <p:nvPr/>
        </p:nvSpPr>
        <p:spPr>
          <a:xfrm>
            <a:off x="5778222" y="4827389"/>
            <a:ext cx="307383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Важно регулярно обсуждать эти темы с детьми, используя доступный и деликатный язык.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229" y="3125033"/>
            <a:ext cx="3518178" cy="88868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296400" y="434697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Реагирование</a:t>
            </a:r>
            <a:endParaRPr lang="en-US" sz="2187" dirty="0"/>
          </a:p>
        </p:txBody>
      </p:sp>
      <p:sp>
        <p:nvSpPr>
          <p:cNvPr id="15" name="Text 9"/>
          <p:cNvSpPr/>
          <p:nvPr/>
        </p:nvSpPr>
        <p:spPr>
          <a:xfrm>
            <a:off x="9296400" y="4827389"/>
            <a:ext cx="307383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Взрослые должны знать, как распознавать признаки насилия и реагировать должным образом.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5844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Методы обучения: Практические советы и рекомендации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691533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46913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Книги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949547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Использование детских книг и историй для объяснения важности личной гигиены и границ.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691533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46913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Ролевые игры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949547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Проведение игр, в которых дети практикуют установление и соблюдение личных границ.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691533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46913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Видеоматериалы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949547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Показ обучающих видео, раскрывающих эти темы в доступной и интересной форме.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688300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Возрастные особенности: Как адаптировать обучение к разным возрастам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215759"/>
            <a:ext cx="10553343" cy="637103"/>
          </a:xfrm>
          <a:prstGeom prst="rect">
            <a:avLst/>
          </a:prstGeom>
          <a:solidFill>
            <a:srgbClr val="EFE7D6"/>
          </a:solidFill>
          <a:ln/>
        </p:spPr>
      </p:sp>
      <p:sp>
        <p:nvSpPr>
          <p:cNvPr id="6" name="Text 4"/>
          <p:cNvSpPr/>
          <p:nvPr/>
        </p:nvSpPr>
        <p:spPr>
          <a:xfrm>
            <a:off x="2261473" y="3356610"/>
            <a:ext cx="3069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Возраст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82628" y="3356610"/>
            <a:ext cx="306538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Основной фокус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299972" y="3356610"/>
            <a:ext cx="3069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Методы обучения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2261473" y="3993713"/>
            <a:ext cx="3069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Дошкольный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782628" y="3993713"/>
            <a:ext cx="306538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Базовые правила гигиены, простые границы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299972" y="3993713"/>
            <a:ext cx="306919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Сказки, игры, наглядные пособия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2037993" y="4845368"/>
            <a:ext cx="10553343" cy="1347907"/>
          </a:xfrm>
          <a:prstGeom prst="rect">
            <a:avLst/>
          </a:prstGeom>
          <a:solidFill>
            <a:srgbClr val="EFE7D6"/>
          </a:solidFill>
          <a:ln/>
        </p:spPr>
      </p:sp>
      <p:sp>
        <p:nvSpPr>
          <p:cNvPr id="13" name="Text 11"/>
          <p:cNvSpPr/>
          <p:nvPr/>
        </p:nvSpPr>
        <p:spPr>
          <a:xfrm>
            <a:off x="2261473" y="4986218"/>
            <a:ext cx="3069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Младший школьный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5782628" y="4986218"/>
            <a:ext cx="306538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Углубление знаний о гигиене, личном пространстве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9299972" y="4986218"/>
            <a:ext cx="306919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Ролевые игры, обсуждения, видео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2261473" y="6334125"/>
            <a:ext cx="3069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Подростковый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5782628" y="6334125"/>
            <a:ext cx="306538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Изменения тела, сексуальное здоровье, более сложные границы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9299972" y="6334125"/>
            <a:ext cx="306919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Открытые дискуссии, консультации специалистов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8467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64086" y="2666881"/>
            <a:ext cx="8302109" cy="10922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01"/>
              </a:lnSpc>
              <a:buNone/>
            </a:pPr>
            <a:r>
              <a:rPr lang="en-US" sz="3441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Заключение: Комплексный подход к защите детей</a:t>
            </a:r>
            <a:endParaRPr lang="en-US" sz="3441" dirty="0"/>
          </a:p>
        </p:txBody>
      </p:sp>
      <p:sp>
        <p:nvSpPr>
          <p:cNvPr id="6" name="Shape 3"/>
          <p:cNvSpPr/>
          <p:nvPr/>
        </p:nvSpPr>
        <p:spPr>
          <a:xfrm>
            <a:off x="3164086" y="6024086"/>
            <a:ext cx="8302109" cy="34885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7" name="Shape 4"/>
          <p:cNvSpPr/>
          <p:nvPr/>
        </p:nvSpPr>
        <p:spPr>
          <a:xfrm>
            <a:off x="5178445" y="5412522"/>
            <a:ext cx="34885" cy="611624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8" name="Shape 5"/>
          <p:cNvSpPr/>
          <p:nvPr/>
        </p:nvSpPr>
        <p:spPr>
          <a:xfrm>
            <a:off x="4999315" y="5827574"/>
            <a:ext cx="393144" cy="393144"/>
          </a:xfrm>
          <a:prstGeom prst="roundRect">
            <a:avLst>
              <a:gd name="adj" fmla="val 26674"/>
            </a:avLst>
          </a:prstGeom>
          <a:solidFill>
            <a:srgbClr val="EFE7D6"/>
          </a:solidFill>
          <a:ln/>
        </p:spPr>
      </p:sp>
      <p:sp>
        <p:nvSpPr>
          <p:cNvPr id="9" name="Text 6"/>
          <p:cNvSpPr/>
          <p:nvPr/>
        </p:nvSpPr>
        <p:spPr>
          <a:xfrm>
            <a:off x="5133975" y="5860316"/>
            <a:ext cx="123706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0"/>
              </a:lnSpc>
              <a:buNone/>
            </a:pPr>
            <a:r>
              <a:rPr lang="en-US" sz="206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064" dirty="0"/>
          </a:p>
        </p:txBody>
      </p:sp>
      <p:sp>
        <p:nvSpPr>
          <p:cNvPr id="10" name="Text 7"/>
          <p:cNvSpPr/>
          <p:nvPr/>
        </p:nvSpPr>
        <p:spPr>
          <a:xfrm>
            <a:off x="4103608" y="4021217"/>
            <a:ext cx="2184678" cy="273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2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Личная гигиена</a:t>
            </a:r>
            <a:endParaRPr lang="en-US" sz="1720" dirty="0"/>
          </a:p>
        </p:txBody>
      </p:sp>
      <p:sp>
        <p:nvSpPr>
          <p:cNvPr id="11" name="Text 8"/>
          <p:cNvSpPr/>
          <p:nvPr/>
        </p:nvSpPr>
        <p:spPr>
          <a:xfrm>
            <a:off x="3338751" y="4399002"/>
            <a:ext cx="3714393" cy="8386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202"/>
              </a:lnSpc>
              <a:buNone/>
            </a:pPr>
            <a:r>
              <a:rPr lang="en-US" sz="1376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Обучение детей основным правилам личной гигиены для поддержания здоровья и безопасности.</a:t>
            </a:r>
            <a:endParaRPr lang="en-US" sz="1376" dirty="0"/>
          </a:p>
        </p:txBody>
      </p:sp>
      <p:sp>
        <p:nvSpPr>
          <p:cNvPr id="12" name="Shape 9"/>
          <p:cNvSpPr/>
          <p:nvPr/>
        </p:nvSpPr>
        <p:spPr>
          <a:xfrm>
            <a:off x="7297638" y="6024027"/>
            <a:ext cx="34885" cy="611624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3" name="Shape 10"/>
          <p:cNvSpPr/>
          <p:nvPr/>
        </p:nvSpPr>
        <p:spPr>
          <a:xfrm>
            <a:off x="7118509" y="5827574"/>
            <a:ext cx="393144" cy="393144"/>
          </a:xfrm>
          <a:prstGeom prst="roundRect">
            <a:avLst>
              <a:gd name="adj" fmla="val 26674"/>
            </a:avLst>
          </a:prstGeom>
          <a:solidFill>
            <a:srgbClr val="EFE7D6"/>
          </a:solidFill>
          <a:ln/>
        </p:spPr>
      </p:sp>
      <p:sp>
        <p:nvSpPr>
          <p:cNvPr id="14" name="Text 11"/>
          <p:cNvSpPr/>
          <p:nvPr/>
        </p:nvSpPr>
        <p:spPr>
          <a:xfrm>
            <a:off x="7235666" y="5860316"/>
            <a:ext cx="158829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0"/>
              </a:lnSpc>
              <a:buNone/>
            </a:pPr>
            <a:r>
              <a:rPr lang="en-US" sz="206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064" dirty="0"/>
          </a:p>
        </p:txBody>
      </p:sp>
      <p:sp>
        <p:nvSpPr>
          <p:cNvPr id="15" name="Text 12"/>
          <p:cNvSpPr/>
          <p:nvPr/>
        </p:nvSpPr>
        <p:spPr>
          <a:xfrm>
            <a:off x="5482114" y="6810494"/>
            <a:ext cx="3665934" cy="273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2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Границы личного пространства</a:t>
            </a:r>
            <a:endParaRPr lang="en-US" sz="1720" dirty="0"/>
          </a:p>
        </p:txBody>
      </p:sp>
      <p:sp>
        <p:nvSpPr>
          <p:cNvPr id="16" name="Text 13"/>
          <p:cNvSpPr/>
          <p:nvPr/>
        </p:nvSpPr>
        <p:spPr>
          <a:xfrm>
            <a:off x="5457944" y="7188279"/>
            <a:ext cx="3714393" cy="559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202"/>
              </a:lnSpc>
              <a:buNone/>
            </a:pPr>
            <a:r>
              <a:rPr lang="en-US" sz="1376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Формирование у детей понимания и навыков установления личных границ.</a:t>
            </a:r>
            <a:endParaRPr lang="en-US" sz="1376" dirty="0"/>
          </a:p>
        </p:txBody>
      </p:sp>
      <p:sp>
        <p:nvSpPr>
          <p:cNvPr id="17" name="Shape 14"/>
          <p:cNvSpPr/>
          <p:nvPr/>
        </p:nvSpPr>
        <p:spPr>
          <a:xfrm>
            <a:off x="9416832" y="5412522"/>
            <a:ext cx="34885" cy="611624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8" name="Shape 15"/>
          <p:cNvSpPr/>
          <p:nvPr/>
        </p:nvSpPr>
        <p:spPr>
          <a:xfrm>
            <a:off x="9237702" y="5827574"/>
            <a:ext cx="393144" cy="393144"/>
          </a:xfrm>
          <a:prstGeom prst="roundRect">
            <a:avLst>
              <a:gd name="adj" fmla="val 26674"/>
            </a:avLst>
          </a:prstGeom>
          <a:solidFill>
            <a:srgbClr val="EFE7D6"/>
          </a:solidFill>
          <a:ln/>
        </p:spPr>
      </p:sp>
      <p:sp>
        <p:nvSpPr>
          <p:cNvPr id="19" name="Text 16"/>
          <p:cNvSpPr/>
          <p:nvPr/>
        </p:nvSpPr>
        <p:spPr>
          <a:xfrm>
            <a:off x="9355217" y="5860316"/>
            <a:ext cx="157996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0"/>
              </a:lnSpc>
              <a:buNone/>
            </a:pPr>
            <a:r>
              <a:rPr lang="en-US" sz="206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064" dirty="0"/>
          </a:p>
        </p:txBody>
      </p:sp>
      <p:sp>
        <p:nvSpPr>
          <p:cNvPr id="20" name="Text 17"/>
          <p:cNvSpPr/>
          <p:nvPr/>
        </p:nvSpPr>
        <p:spPr>
          <a:xfrm>
            <a:off x="7913608" y="4021217"/>
            <a:ext cx="3041452" cy="273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2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Предотвращение насилия</a:t>
            </a:r>
            <a:endParaRPr lang="en-US" sz="1720" dirty="0"/>
          </a:p>
        </p:txBody>
      </p:sp>
      <p:sp>
        <p:nvSpPr>
          <p:cNvPr id="21" name="Text 18"/>
          <p:cNvSpPr/>
          <p:nvPr/>
        </p:nvSpPr>
        <p:spPr>
          <a:xfrm>
            <a:off x="7577138" y="4399002"/>
            <a:ext cx="3714393" cy="8386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202"/>
              </a:lnSpc>
              <a:buNone/>
            </a:pPr>
            <a:r>
              <a:rPr lang="en-US" sz="1376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Применение знаний о гигиене и границах в профилактике преступлений против детей.</a:t>
            </a:r>
            <a:endParaRPr lang="en-US" sz="137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465</Words>
  <Application>Microsoft Office PowerPoint</Application>
  <PresentationFormat>Произвольный</PresentationFormat>
  <Paragraphs>71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Gelasio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4</cp:revision>
  <dcterms:created xsi:type="dcterms:W3CDTF">2024-05-12T16:19:40Z</dcterms:created>
  <dcterms:modified xsi:type="dcterms:W3CDTF">2024-11-05T11:27:51Z</dcterms:modified>
</cp:coreProperties>
</file>